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70" r:id="rId6"/>
    <p:sldId id="260" r:id="rId7"/>
    <p:sldId id="271" r:id="rId8"/>
    <p:sldId id="261" r:id="rId9"/>
    <p:sldId id="273" r:id="rId10"/>
    <p:sldId id="262" r:id="rId11"/>
    <p:sldId id="272" r:id="rId12"/>
    <p:sldId id="263" r:id="rId13"/>
    <p:sldId id="268" r:id="rId14"/>
    <p:sldId id="264" r:id="rId15"/>
    <p:sldId id="269" r:id="rId16"/>
    <p:sldId id="265" r:id="rId17"/>
    <p:sldId id="266" r:id="rId18"/>
    <p:sldId id="26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4660"/>
  </p:normalViewPr>
  <p:slideViewPr>
    <p:cSldViewPr snapToGrid="0">
      <p:cViewPr varScale="1">
        <p:scale>
          <a:sx n="67" d="100"/>
          <a:sy n="67" d="100"/>
        </p:scale>
        <p:origin x="55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09BF1-D36D-464B-B777-C6A531237F57}" type="datetimeFigureOut">
              <a:rPr lang="en-US" smtClean="0"/>
              <a:t>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A543C8-4901-495E-9E07-9A204495D113}" type="slidenum">
              <a:rPr lang="en-US" smtClean="0"/>
              <a:t>‹#›</a:t>
            </a:fld>
            <a:endParaRPr lang="en-US"/>
          </a:p>
        </p:txBody>
      </p:sp>
    </p:spTree>
    <p:extLst>
      <p:ext uri="{BB962C8B-B14F-4D97-AF65-F5344CB8AC3E}">
        <p14:creationId xmlns:p14="http://schemas.microsoft.com/office/powerpoint/2010/main" val="1378322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 as large as a calf, with horns like a deer, red eyes, a beard like a tiger, and a frightful expression of countenance. The face is something like that of a man, the body covered with scales, and the tail so long that it passes entirely round the body, over the head, and between the legs, ending like that of a fish."</a:t>
            </a:r>
            <a:endParaRPr lang="en-US" dirty="0" smtClean="0"/>
          </a:p>
        </p:txBody>
      </p:sp>
      <p:sp>
        <p:nvSpPr>
          <p:cNvPr id="4" name="Slide Number Placeholder 3"/>
          <p:cNvSpPr>
            <a:spLocks noGrp="1"/>
          </p:cNvSpPr>
          <p:nvPr>
            <p:ph type="sldNum" sz="quarter" idx="10"/>
          </p:nvPr>
        </p:nvSpPr>
        <p:spPr/>
        <p:txBody>
          <a:bodyPr/>
          <a:lstStyle/>
          <a:p>
            <a:fld id="{D4A543C8-4901-495E-9E07-9A204495D113}" type="slidenum">
              <a:rPr lang="en-US" smtClean="0"/>
              <a:t>6</a:t>
            </a:fld>
            <a:endParaRPr lang="en-US"/>
          </a:p>
        </p:txBody>
      </p:sp>
    </p:spTree>
    <p:extLst>
      <p:ext uri="{BB962C8B-B14F-4D97-AF65-F5344CB8AC3E}">
        <p14:creationId xmlns:p14="http://schemas.microsoft.com/office/powerpoint/2010/main" val="3440700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4A543C8-4901-495E-9E07-9A204495D113}" type="slidenum">
              <a:rPr lang="en-US" smtClean="0"/>
              <a:t>7</a:t>
            </a:fld>
            <a:endParaRPr lang="en-US"/>
          </a:p>
        </p:txBody>
      </p:sp>
    </p:spTree>
    <p:extLst>
      <p:ext uri="{BB962C8B-B14F-4D97-AF65-F5344CB8AC3E}">
        <p14:creationId xmlns:p14="http://schemas.microsoft.com/office/powerpoint/2010/main" val="1557104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B081F7B9-A358-4EF9-B994-F8AE9AAA376C}" type="datetimeFigureOut">
              <a:rPr lang="en-US" smtClean="0"/>
              <a:t>1/14/2016</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206FF492-9F52-4506-8859-9C998F02BD28}" type="slidenum">
              <a:rPr lang="en-US" smtClean="0"/>
              <a:t>‹#›</a:t>
            </a:fld>
            <a:endParaRPr lang="en-US"/>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3488182888"/>
      </p:ext>
    </p:extLst>
  </p:cSld>
  <p:clrMapOvr>
    <a:masterClrMapping/>
  </p:clrMapOvr>
  <p:extLst mod="1">
    <p:ext uri="{DCECCB84-F9BA-43D5-87BE-67443E8EF086}">
      <p15:sldGuideLst xmlns:p15="http://schemas.microsoft.com/office/powerpoint/2012/main">
        <p15:guide id="4294967295"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81F7B9-A358-4EF9-B994-F8AE9AAA376C}"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FF492-9F52-4506-8859-9C998F02BD28}" type="slidenum">
              <a:rPr lang="en-US" smtClean="0"/>
              <a:t>‹#›</a:t>
            </a:fld>
            <a:endParaRPr lang="en-US"/>
          </a:p>
        </p:txBody>
      </p:sp>
    </p:spTree>
    <p:extLst>
      <p:ext uri="{BB962C8B-B14F-4D97-AF65-F5344CB8AC3E}">
        <p14:creationId xmlns:p14="http://schemas.microsoft.com/office/powerpoint/2010/main" val="3274390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B081F7B9-A358-4EF9-B994-F8AE9AAA376C}" type="datetimeFigureOut">
              <a:rPr lang="en-US" smtClean="0"/>
              <a:t>1/14/2016</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206FF492-9F52-4506-8859-9C998F02BD28}"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2918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81F7B9-A358-4EF9-B994-F8AE9AAA376C}"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FF492-9F52-4506-8859-9C998F02BD28}" type="slidenum">
              <a:rPr lang="en-US" smtClean="0"/>
              <a:t>‹#›</a:t>
            </a:fld>
            <a:endParaRPr lang="en-US"/>
          </a:p>
        </p:txBody>
      </p:sp>
    </p:spTree>
    <p:extLst>
      <p:ext uri="{BB962C8B-B14F-4D97-AF65-F5344CB8AC3E}">
        <p14:creationId xmlns:p14="http://schemas.microsoft.com/office/powerpoint/2010/main" val="1491981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B081F7B9-A358-4EF9-B994-F8AE9AAA376C}" type="datetimeFigureOut">
              <a:rPr lang="en-US" smtClean="0"/>
              <a:t>1/14/2016</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206FF492-9F52-4506-8859-9C998F02BD28}"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99438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081F7B9-A358-4EF9-B994-F8AE9AAA376C}"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FF492-9F52-4506-8859-9C998F02BD28}" type="slidenum">
              <a:rPr lang="en-US" smtClean="0"/>
              <a:t>‹#›</a:t>
            </a:fld>
            <a:endParaRPr lang="en-US"/>
          </a:p>
        </p:txBody>
      </p:sp>
    </p:spTree>
    <p:extLst>
      <p:ext uri="{BB962C8B-B14F-4D97-AF65-F5344CB8AC3E}">
        <p14:creationId xmlns:p14="http://schemas.microsoft.com/office/powerpoint/2010/main" val="3076815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081F7B9-A358-4EF9-B994-F8AE9AAA376C}" type="datetimeFigureOut">
              <a:rPr lang="en-US" smtClean="0"/>
              <a:t>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FF492-9F52-4506-8859-9C998F02BD28}" type="slidenum">
              <a:rPr lang="en-US" smtClean="0"/>
              <a:t>‹#›</a:t>
            </a:fld>
            <a:endParaRPr lang="en-US"/>
          </a:p>
        </p:txBody>
      </p:sp>
    </p:spTree>
    <p:extLst>
      <p:ext uri="{BB962C8B-B14F-4D97-AF65-F5344CB8AC3E}">
        <p14:creationId xmlns:p14="http://schemas.microsoft.com/office/powerpoint/2010/main" val="2537387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081F7B9-A358-4EF9-B994-F8AE9AAA376C}" type="datetimeFigureOut">
              <a:rPr lang="en-US" smtClean="0"/>
              <a:t>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FF492-9F52-4506-8859-9C998F02BD28}" type="slidenum">
              <a:rPr lang="en-US" smtClean="0"/>
              <a:t>‹#›</a:t>
            </a:fld>
            <a:endParaRPr lang="en-US"/>
          </a:p>
        </p:txBody>
      </p:sp>
    </p:spTree>
    <p:extLst>
      <p:ext uri="{BB962C8B-B14F-4D97-AF65-F5344CB8AC3E}">
        <p14:creationId xmlns:p14="http://schemas.microsoft.com/office/powerpoint/2010/main" val="1215115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B081F7B9-A358-4EF9-B994-F8AE9AAA376C}" type="datetimeFigureOut">
              <a:rPr lang="en-US" smtClean="0"/>
              <a:t>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FF492-9F52-4506-8859-9C998F02BD28}" type="slidenum">
              <a:rPr lang="en-US" smtClean="0"/>
              <a:t>‹#›</a:t>
            </a:fld>
            <a:endParaRPr lang="en-US"/>
          </a:p>
        </p:txBody>
      </p:sp>
    </p:spTree>
    <p:extLst>
      <p:ext uri="{BB962C8B-B14F-4D97-AF65-F5344CB8AC3E}">
        <p14:creationId xmlns:p14="http://schemas.microsoft.com/office/powerpoint/2010/main" val="3292449006"/>
      </p:ext>
    </p:extLst>
  </p:cSld>
  <p:clrMapOvr>
    <a:masterClrMapping/>
  </p:clrMapOvr>
  <p:extLst mod="1">
    <p:ext uri="{DCECCB84-F9BA-43D5-87BE-67443E8EF086}">
      <p15:sldGuideLst xmlns:p15="http://schemas.microsoft.com/office/powerpoint/2012/main">
        <p15:guide id="4294967295"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B081F7B9-A358-4EF9-B994-F8AE9AAA376C}" type="datetimeFigureOut">
              <a:rPr lang="en-US" smtClean="0"/>
              <a:t>1/14/2016</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206FF492-9F52-4506-8859-9C998F02BD28}" type="slidenum">
              <a:rPr lang="en-US" smtClean="0"/>
              <a:t>‹#›</a:t>
            </a:fld>
            <a:endParaRPr lang="en-US"/>
          </a:p>
        </p:txBody>
      </p:sp>
    </p:spTree>
    <p:extLst>
      <p:ext uri="{BB962C8B-B14F-4D97-AF65-F5344CB8AC3E}">
        <p14:creationId xmlns:p14="http://schemas.microsoft.com/office/powerpoint/2010/main" val="3815260059"/>
      </p:ext>
    </p:extLst>
  </p:cSld>
  <p:clrMapOvr>
    <a:masterClrMapping/>
  </p:clrMapOvr>
  <p:extLst mod="1">
    <p:ext uri="{DCECCB84-F9BA-43D5-87BE-67443E8EF086}">
      <p15:sldGuideLst xmlns:p15="http://schemas.microsoft.com/office/powerpoint/2012/main">
        <p15:guide id="4294967295"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B081F7B9-A358-4EF9-B994-F8AE9AAA376C}" type="datetimeFigureOut">
              <a:rPr lang="en-US" smtClean="0"/>
              <a:t>1/14/2016</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206FF492-9F52-4506-8859-9C998F02BD28}" type="slidenum">
              <a:rPr lang="en-US" smtClean="0"/>
              <a:t>‹#›</a:t>
            </a:fld>
            <a:endParaRPr lang="en-US"/>
          </a:p>
        </p:txBody>
      </p:sp>
    </p:spTree>
    <p:extLst>
      <p:ext uri="{BB962C8B-B14F-4D97-AF65-F5344CB8AC3E}">
        <p14:creationId xmlns:p14="http://schemas.microsoft.com/office/powerpoint/2010/main" val="288516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B081F7B9-A358-4EF9-B994-F8AE9AAA376C}" type="datetimeFigureOut">
              <a:rPr lang="en-US" smtClean="0"/>
              <a:t>1/14/2016</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206FF492-9F52-4506-8859-9C998F02BD28}"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81770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pos="1848">
          <p15:clr>
            <a:srgbClr val="F26B43"/>
          </p15:clr>
        </p15:guide>
        <p15:guide id="4294967295" orient="horz" pos="3960">
          <p15:clr>
            <a:srgbClr val="F26B43"/>
          </p15:clr>
        </p15:guide>
        <p15:guide id="4294967295" orient="horz" pos="1536">
          <p15:clr>
            <a:srgbClr val="F26B43"/>
          </p15:clr>
        </p15:guide>
        <p15:guide id="4294967295" orient="horz" pos="3840">
          <p15:clr>
            <a:srgbClr val="F26B43"/>
          </p15:clr>
        </p15:guide>
        <p15:guide id="4294967295" pos="4416">
          <p15:clr>
            <a:srgbClr val="F26B43"/>
          </p15:clr>
        </p15:guide>
        <p15:guide id="4294967295" pos="4800">
          <p15:clr>
            <a:srgbClr val="F26B43"/>
          </p15:clr>
        </p15:guide>
        <p15:guide id="4294967295" orient="horz" pos="360">
          <p15:clr>
            <a:srgbClr val="F26B43"/>
          </p15:clr>
        </p15:guide>
        <p15:guide id="4294967295" pos="7368">
          <p15:clr>
            <a:srgbClr val="F26B43"/>
          </p15:clr>
        </p15:guide>
        <p15:guide id="4294967295"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BNY7L_RdOb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mythencyclopedia.com/knowledge/Wakan_Tanka.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mythencyclopedia.com/knowledge/Iroquois.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SlHtzU133NI" TargetMode="External"/><Relationship Id="rId2" Type="http://schemas.openxmlformats.org/officeDocument/2006/relationships/hyperlink" Target="http://www.pbs.org/circleofstories/stories.html" TargetMode="External"/><Relationship Id="rId1" Type="http://schemas.openxmlformats.org/officeDocument/2006/relationships/slideLayout" Target="../slideLayouts/slideLayout2.xml"/><Relationship Id="rId4" Type="http://schemas.openxmlformats.org/officeDocument/2006/relationships/hyperlink" Target="https://www.youtube.com/watch?v=XdiJ0Jpphd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warpaths2peacepipes.com/native-american-symbols/piasa.ht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warpaths2peacepipes.com/native-american-symbols/piasa.htm"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a:effectLst>
                  <a:outerShdw blurRad="38100" dist="38100" dir="2700000" algn="tl">
                    <a:srgbClr val="000000">
                      <a:alpha val="43137"/>
                    </a:srgbClr>
                  </a:outerShdw>
                </a:effectLst>
              </a:rPr>
              <a:t>Native American Literature</a:t>
            </a:r>
          </a:p>
        </p:txBody>
      </p:sp>
      <p:sp>
        <p:nvSpPr>
          <p:cNvPr id="3" name="Subtitle 2"/>
          <p:cNvSpPr>
            <a:spLocks noGrp="1"/>
          </p:cNvSpPr>
          <p:nvPr>
            <p:ph type="subTitle" idx="1"/>
          </p:nvPr>
        </p:nvSpPr>
        <p:spPr>
          <a:xfrm>
            <a:off x="7920752" y="4477870"/>
            <a:ext cx="3793678" cy="1385047"/>
          </a:xfrm>
        </p:spPr>
        <p:txBody>
          <a:bodyPr>
            <a:noAutofit/>
          </a:bodyPr>
          <a:lstStyle/>
          <a:p>
            <a:r>
              <a:rPr lang="en-US" sz="3200" dirty="0">
                <a:effectLst>
                  <a:outerShdw blurRad="38100" dist="38100" dir="2700000" algn="tl">
                    <a:srgbClr val="000000">
                      <a:alpha val="43137"/>
                    </a:srgbClr>
                  </a:outerShdw>
                </a:effectLst>
              </a:rPr>
              <a:t>Mythology</a:t>
            </a:r>
            <a:endParaRPr lang="en-US" sz="3200" b="0" dirty="0" smtClean="0">
              <a:effectLst>
                <a:outerShdw blurRad="38100" dist="38100" dir="2700000" algn="tl">
                  <a:srgbClr val="000000">
                    <a:alpha val="43137"/>
                  </a:srgbClr>
                </a:outerShdw>
              </a:effectLst>
            </a:endParaRPr>
          </a:p>
          <a:p>
            <a:r>
              <a:rPr lang="en-US" sz="3200" u="sng" dirty="0">
                <a:effectLst>
                  <a:outerShdw blurRad="38100" dist="38100" dir="2700000" algn="tl">
                    <a:srgbClr val="000000">
                      <a:alpha val="43137"/>
                    </a:srgbClr>
                  </a:outerShdw>
                </a:effectLst>
                <a:hlinkClick r:id="rId2"/>
              </a:rPr>
              <a:t>Legends</a:t>
            </a:r>
            <a:endParaRPr lang="en-US"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07427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700" y="96841"/>
            <a:ext cx="8770571" cy="1560716"/>
          </a:xfrm>
        </p:spPr>
        <p:txBody>
          <a:bodyPr/>
          <a:lstStyle/>
          <a:p>
            <a:r>
              <a:rPr lang="en-US" b="1" i="1" dirty="0">
                <a:effectLst>
                  <a:outerShdw blurRad="38100" dist="38100" dir="2700000" algn="tl">
                    <a:srgbClr val="000000">
                      <a:alpha val="43137"/>
                    </a:srgbClr>
                  </a:outerShdw>
                </a:effectLst>
              </a:rPr>
              <a:t>Regions and Types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132013" y="1105807"/>
            <a:ext cx="10632216" cy="5523593"/>
          </a:xfrm>
        </p:spPr>
        <p:txBody>
          <a:bodyPr>
            <a:noAutofit/>
          </a:bodyPr>
          <a:lstStyle/>
          <a:p>
            <a:r>
              <a:rPr lang="en-US" sz="2800" b="1" i="1" dirty="0">
                <a:effectLst>
                  <a:outerShdw blurRad="38100" dist="38100" dir="2700000" algn="tl">
                    <a:srgbClr val="000000">
                      <a:alpha val="43137"/>
                    </a:srgbClr>
                  </a:outerShdw>
                </a:effectLst>
              </a:rPr>
              <a:t> </a:t>
            </a:r>
            <a:r>
              <a:rPr lang="en-US" sz="2800" dirty="0">
                <a:effectLst>
                  <a:outerShdw blurRad="38100" dist="38100" dir="2700000" algn="tl">
                    <a:srgbClr val="000000">
                      <a:alpha val="43137"/>
                    </a:srgbClr>
                  </a:outerShdw>
                </a:effectLst>
              </a:rPr>
              <a:t>Some believe that North America should be divided into different </a:t>
            </a:r>
            <a:r>
              <a:rPr lang="en-US" sz="2800" u="sng" dirty="0">
                <a:effectLst>
                  <a:outerShdw blurRad="38100" dist="38100" dir="2700000" algn="tl">
                    <a:srgbClr val="000000">
                      <a:alpha val="43137"/>
                    </a:srgbClr>
                  </a:outerShdw>
                </a:effectLst>
              </a:rPr>
              <a:t>regions</a:t>
            </a:r>
            <a:r>
              <a:rPr lang="en-US" sz="2800" dirty="0">
                <a:effectLst>
                  <a:outerShdw blurRad="38100" dist="38100" dir="2700000" algn="tl">
                    <a:srgbClr val="000000">
                      <a:alpha val="43137"/>
                    </a:srgbClr>
                  </a:outerShdw>
                </a:effectLst>
              </a:rPr>
              <a:t> based on </a:t>
            </a:r>
            <a:r>
              <a:rPr lang="en-US" sz="2800" u="sng" dirty="0">
                <a:effectLst>
                  <a:outerShdw blurRad="38100" dist="38100" dir="2700000" algn="tl">
                    <a:srgbClr val="000000">
                      <a:alpha val="43137"/>
                    </a:srgbClr>
                  </a:outerShdw>
                </a:effectLst>
              </a:rPr>
              <a:t>patterns</a:t>
            </a:r>
            <a:r>
              <a:rPr lang="en-US" sz="2800" dirty="0">
                <a:effectLst>
                  <a:outerShdw blurRad="38100" dist="38100" dir="2700000" algn="tl">
                    <a:srgbClr val="000000">
                      <a:alpha val="43137"/>
                    </a:srgbClr>
                  </a:outerShdw>
                </a:effectLst>
              </a:rPr>
              <a:t> of Native American mythology. </a:t>
            </a:r>
            <a:endParaRPr lang="en-US" sz="2800" b="0" dirty="0" smtClean="0">
              <a:effectLst>
                <a:outerShdw blurRad="38100" dist="38100" dir="2700000" algn="tl">
                  <a:srgbClr val="000000">
                    <a:alpha val="43137"/>
                  </a:srgbClr>
                </a:outerShdw>
              </a:effectLst>
            </a:endParaRPr>
          </a:p>
          <a:p>
            <a:r>
              <a:rPr lang="en-US" sz="3600" b="1" dirty="0" smtClean="0">
                <a:solidFill>
                  <a:srgbClr val="3399FF"/>
                </a:solidFill>
                <a:effectLst>
                  <a:outerShdw blurRad="38100" dist="38100" dir="2700000" algn="tl">
                    <a:srgbClr val="000000">
                      <a:alpha val="43137"/>
                    </a:srgbClr>
                  </a:outerShdw>
                </a:effectLst>
              </a:rPr>
              <a:t>Some Common themes are</a:t>
            </a:r>
            <a:r>
              <a:rPr lang="en-US" sz="3600" b="1" dirty="0" smtClean="0">
                <a:effectLst>
                  <a:outerShdw blurRad="38100" dist="38100" dir="2700000" algn="tl">
                    <a:srgbClr val="000000">
                      <a:alpha val="43137"/>
                    </a:srgbClr>
                  </a:outerShdw>
                </a:effectLst>
              </a:rPr>
              <a:t>:</a:t>
            </a:r>
            <a:endParaRPr lang="en-US" sz="3600" b="0" dirty="0" smtClean="0">
              <a:effectLst>
                <a:outerShdw blurRad="38100" dist="38100" dir="2700000" algn="tl">
                  <a:srgbClr val="000000">
                    <a:alpha val="43137"/>
                  </a:srgbClr>
                </a:outerShdw>
              </a:effectLst>
            </a:endParaRPr>
          </a:p>
          <a:p>
            <a:pPr lvl="1"/>
            <a:r>
              <a:rPr lang="en-US" sz="3600" b="1" dirty="0" smtClean="0">
                <a:effectLst>
                  <a:outerShdw blurRad="38100" dist="38100" dir="2700000" algn="tl">
                    <a:srgbClr val="000000">
                      <a:alpha val="43137"/>
                    </a:srgbClr>
                  </a:outerShdw>
                </a:effectLst>
              </a:rPr>
              <a:t>Trickster – </a:t>
            </a:r>
            <a:r>
              <a:rPr lang="en-US" sz="3600" u="sng" dirty="0" smtClean="0">
                <a:effectLst>
                  <a:outerShdw blurRad="38100" dist="38100" dir="2700000" algn="tl">
                    <a:srgbClr val="000000">
                      <a:alpha val="43137"/>
                    </a:srgbClr>
                  </a:outerShdw>
                </a:effectLst>
              </a:rPr>
              <a:t>mischievous figure appearing in various forms in the folktales and mythology of many different people</a:t>
            </a:r>
            <a:endParaRPr lang="en-US" sz="3600" b="0" u="sng" dirty="0" smtClean="0">
              <a:effectLst>
                <a:outerShdw blurRad="38100" dist="38100" dir="2700000" algn="tl">
                  <a:srgbClr val="000000">
                    <a:alpha val="43137"/>
                  </a:srgbClr>
                </a:outerShdw>
              </a:effectLst>
            </a:endParaRPr>
          </a:p>
          <a:p>
            <a:pPr lvl="1"/>
            <a:r>
              <a:rPr lang="en-US" sz="3600" b="1" dirty="0" smtClean="0">
                <a:effectLst>
                  <a:outerShdw blurRad="38100" dist="38100" dir="2700000" algn="tl">
                    <a:srgbClr val="000000">
                      <a:alpha val="43137"/>
                    </a:srgbClr>
                  </a:outerShdw>
                </a:effectLst>
              </a:rPr>
              <a:t>Clan – </a:t>
            </a:r>
            <a:r>
              <a:rPr lang="en-US" sz="3600" u="sng" dirty="0" smtClean="0">
                <a:effectLst>
                  <a:outerShdw blurRad="38100" dist="38100" dir="2700000" algn="tl">
                    <a:srgbClr val="000000">
                      <a:alpha val="43137"/>
                    </a:srgbClr>
                  </a:outerShdw>
                </a:effectLst>
              </a:rPr>
              <a:t>group of people descended from a common ancestor or united by a common interest</a:t>
            </a:r>
            <a:endParaRPr lang="en-US" sz="3600" b="0" u="sng"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84676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700" y="96841"/>
            <a:ext cx="8770571" cy="1560716"/>
          </a:xfrm>
        </p:spPr>
        <p:txBody>
          <a:bodyPr/>
          <a:lstStyle/>
          <a:p>
            <a:r>
              <a:rPr lang="en-US" b="1" i="1" dirty="0">
                <a:effectLst>
                  <a:outerShdw blurRad="38100" dist="38100" dir="2700000" algn="tl">
                    <a:srgbClr val="000000">
                      <a:alpha val="43137"/>
                    </a:srgbClr>
                  </a:outerShdw>
                </a:effectLst>
              </a:rPr>
              <a:t>Regions and Types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132013" y="1105807"/>
            <a:ext cx="10632216" cy="5523593"/>
          </a:xfrm>
        </p:spPr>
        <p:txBody>
          <a:bodyPr>
            <a:noAutofit/>
          </a:bodyPr>
          <a:lstStyle/>
          <a:p>
            <a:r>
              <a:rPr lang="en-US" sz="2800" b="1" i="1" dirty="0">
                <a:effectLst>
                  <a:outerShdw blurRad="38100" dist="38100" dir="2700000" algn="tl">
                    <a:srgbClr val="000000">
                      <a:alpha val="43137"/>
                    </a:srgbClr>
                  </a:outerShdw>
                </a:effectLst>
              </a:rPr>
              <a:t> </a:t>
            </a:r>
            <a:r>
              <a:rPr lang="en-US" sz="2800" dirty="0">
                <a:effectLst>
                  <a:outerShdw blurRad="38100" dist="38100" dir="2700000" algn="tl">
                    <a:srgbClr val="000000">
                      <a:alpha val="43137"/>
                    </a:srgbClr>
                  </a:outerShdw>
                </a:effectLst>
              </a:rPr>
              <a:t>Some believe that North America should be divided into different </a:t>
            </a:r>
            <a:r>
              <a:rPr lang="en-US" sz="2800" u="sng" dirty="0">
                <a:effectLst>
                  <a:outerShdw blurRad="38100" dist="38100" dir="2700000" algn="tl">
                    <a:srgbClr val="000000">
                      <a:alpha val="43137"/>
                    </a:srgbClr>
                  </a:outerShdw>
                </a:effectLst>
              </a:rPr>
              <a:t>regions</a:t>
            </a:r>
            <a:r>
              <a:rPr lang="en-US" sz="2800" dirty="0">
                <a:effectLst>
                  <a:outerShdw blurRad="38100" dist="38100" dir="2700000" algn="tl">
                    <a:srgbClr val="000000">
                      <a:alpha val="43137"/>
                    </a:srgbClr>
                  </a:outerShdw>
                </a:effectLst>
              </a:rPr>
              <a:t> based on </a:t>
            </a:r>
            <a:r>
              <a:rPr lang="en-US" sz="2800" u="sng" dirty="0">
                <a:effectLst>
                  <a:outerShdw blurRad="38100" dist="38100" dir="2700000" algn="tl">
                    <a:srgbClr val="000000">
                      <a:alpha val="43137"/>
                    </a:srgbClr>
                  </a:outerShdw>
                </a:effectLst>
              </a:rPr>
              <a:t>patterns</a:t>
            </a:r>
            <a:r>
              <a:rPr lang="en-US" sz="2800" dirty="0">
                <a:effectLst>
                  <a:outerShdw blurRad="38100" dist="38100" dir="2700000" algn="tl">
                    <a:srgbClr val="000000">
                      <a:alpha val="43137"/>
                    </a:srgbClr>
                  </a:outerShdw>
                </a:effectLst>
              </a:rPr>
              <a:t> of Native American mythology. </a:t>
            </a:r>
            <a:endParaRPr lang="en-US" sz="2800" b="0" dirty="0" smtClean="0">
              <a:effectLst>
                <a:outerShdw blurRad="38100" dist="38100" dir="2700000" algn="tl">
                  <a:srgbClr val="000000">
                    <a:alpha val="43137"/>
                  </a:srgbClr>
                </a:outerShdw>
              </a:effectLst>
            </a:endParaRPr>
          </a:p>
          <a:p>
            <a:r>
              <a:rPr lang="en-US" sz="4000" b="1" dirty="0">
                <a:solidFill>
                  <a:srgbClr val="3399FF"/>
                </a:solidFill>
                <a:effectLst>
                  <a:outerShdw blurRad="38100" dist="38100" dir="2700000" algn="tl">
                    <a:srgbClr val="000000">
                      <a:alpha val="43137"/>
                    </a:srgbClr>
                  </a:outerShdw>
                </a:effectLst>
              </a:rPr>
              <a:t>Some Common themes </a:t>
            </a:r>
            <a:r>
              <a:rPr lang="en-US" sz="4000" b="1" dirty="0" smtClean="0">
                <a:solidFill>
                  <a:srgbClr val="3399FF"/>
                </a:solidFill>
                <a:effectLst>
                  <a:outerShdw blurRad="38100" dist="38100" dir="2700000" algn="tl">
                    <a:srgbClr val="000000">
                      <a:alpha val="43137"/>
                    </a:srgbClr>
                  </a:outerShdw>
                </a:effectLst>
              </a:rPr>
              <a:t>are</a:t>
            </a:r>
            <a:r>
              <a:rPr lang="en-US" sz="4000" b="1" dirty="0" smtClean="0">
                <a:effectLst>
                  <a:outerShdw blurRad="38100" dist="38100" dir="2700000" algn="tl">
                    <a:srgbClr val="000000">
                      <a:alpha val="43137"/>
                    </a:srgbClr>
                  </a:outerShdw>
                </a:effectLst>
              </a:rPr>
              <a:t>:</a:t>
            </a:r>
            <a:endParaRPr lang="en-US" sz="4000" b="0" dirty="0" smtClean="0">
              <a:effectLst>
                <a:outerShdw blurRad="38100" dist="38100" dir="2700000" algn="tl">
                  <a:srgbClr val="000000">
                    <a:alpha val="43137"/>
                  </a:srgbClr>
                </a:outerShdw>
              </a:effectLst>
            </a:endParaRPr>
          </a:p>
          <a:p>
            <a:pPr lvl="1"/>
            <a:r>
              <a:rPr lang="en-US" sz="4000" b="1" dirty="0" smtClean="0">
                <a:effectLst>
                  <a:outerShdw blurRad="38100" dist="38100" dir="2700000" algn="tl">
                    <a:srgbClr val="000000">
                      <a:alpha val="43137"/>
                    </a:srgbClr>
                  </a:outerShdw>
                </a:effectLst>
              </a:rPr>
              <a:t>culture hero – </a:t>
            </a:r>
            <a:r>
              <a:rPr lang="en-US" sz="4000" dirty="0" smtClean="0">
                <a:effectLst>
                  <a:outerShdw blurRad="38100" dist="38100" dir="2700000" algn="tl">
                    <a:srgbClr val="000000">
                      <a:alpha val="43137"/>
                    </a:srgbClr>
                  </a:outerShdw>
                </a:effectLst>
              </a:rPr>
              <a:t>is </a:t>
            </a:r>
            <a:r>
              <a:rPr lang="en-US" sz="4000" dirty="0">
                <a:effectLst>
                  <a:outerShdw blurRad="38100" dist="38100" dir="2700000" algn="tl">
                    <a:srgbClr val="000000">
                      <a:alpha val="43137"/>
                    </a:srgbClr>
                  </a:outerShdw>
                </a:effectLst>
              </a:rPr>
              <a:t>a</a:t>
            </a:r>
            <a:r>
              <a:rPr lang="en-US" sz="4000" b="1" dirty="0">
                <a:effectLst>
                  <a:outerShdw blurRad="38100" dist="38100" dir="2700000" algn="tl">
                    <a:srgbClr val="000000">
                      <a:alpha val="43137"/>
                    </a:srgbClr>
                  </a:outerShdw>
                </a:effectLst>
              </a:rPr>
              <a:t> </a:t>
            </a:r>
            <a:r>
              <a:rPr lang="en-US" sz="4000" dirty="0">
                <a:effectLst>
                  <a:outerShdw blurRad="38100" dist="38100" dir="2700000" algn="tl">
                    <a:srgbClr val="000000">
                      <a:alpha val="43137"/>
                    </a:srgbClr>
                  </a:outerShdw>
                </a:effectLst>
              </a:rPr>
              <a:t>mythical figure who </a:t>
            </a:r>
            <a:r>
              <a:rPr lang="en-US" sz="4000" u="sng" dirty="0">
                <a:effectLst>
                  <a:outerShdw blurRad="38100" dist="38100" dir="2700000" algn="tl">
                    <a:srgbClr val="000000">
                      <a:alpha val="43137"/>
                    </a:srgbClr>
                  </a:outerShdw>
                </a:effectLst>
              </a:rPr>
              <a:t>gives people the tools of civilization, such as language and fire</a:t>
            </a:r>
            <a:endParaRPr lang="en-US" sz="4000" b="0" u="sng" dirty="0" smtClean="0">
              <a:effectLst>
                <a:outerShdw blurRad="38100" dist="38100" dir="2700000" algn="tl">
                  <a:srgbClr val="000000">
                    <a:alpha val="43137"/>
                  </a:srgbClr>
                </a:outerShdw>
              </a:effectLst>
            </a:endParaRPr>
          </a:p>
          <a:p>
            <a:pPr lvl="1"/>
            <a:r>
              <a:rPr lang="en-US" sz="4000" b="1" dirty="0" smtClean="0">
                <a:effectLst>
                  <a:outerShdw blurRad="38100" dist="38100" dir="2700000" algn="tl">
                    <a:srgbClr val="000000">
                      <a:alpha val="43137"/>
                    </a:srgbClr>
                  </a:outerShdw>
                </a:effectLst>
              </a:rPr>
              <a:t>Ritual – </a:t>
            </a:r>
            <a:r>
              <a:rPr lang="en-US" sz="4000" u="sng" dirty="0" smtClean="0">
                <a:effectLst>
                  <a:outerShdw blurRad="38100" dist="38100" dir="2700000" algn="tl">
                    <a:srgbClr val="000000">
                      <a:alpha val="43137"/>
                    </a:srgbClr>
                  </a:outerShdw>
                </a:effectLst>
              </a:rPr>
              <a:t>ceremony </a:t>
            </a:r>
            <a:r>
              <a:rPr lang="en-US" sz="4000" u="sng" dirty="0">
                <a:effectLst>
                  <a:outerShdw blurRad="38100" dist="38100" dir="2700000" algn="tl">
                    <a:srgbClr val="000000">
                      <a:alpha val="43137"/>
                    </a:srgbClr>
                  </a:outerShdw>
                </a:effectLst>
              </a:rPr>
              <a:t>that follows a set </a:t>
            </a:r>
            <a:r>
              <a:rPr lang="en-US" sz="4000" u="sng" dirty="0" smtClean="0">
                <a:effectLst>
                  <a:outerShdw blurRad="38100" dist="38100" dir="2700000" algn="tl">
                    <a:srgbClr val="000000">
                      <a:alpha val="43137"/>
                    </a:srgbClr>
                  </a:outerShdw>
                </a:effectLst>
              </a:rPr>
              <a:t>pattern</a:t>
            </a:r>
            <a:endParaRPr lang="en-US" sz="4000" b="0" u="sng"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73190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effectLst>
                  <a:outerShdw blurRad="38100" dist="38100" dir="2700000" algn="tl">
                    <a:srgbClr val="000000">
                      <a:alpha val="43137"/>
                    </a:srgbClr>
                  </a:outerShdw>
                </a:effectLst>
              </a:rPr>
              <a:t>Types of Stories</a:t>
            </a:r>
            <a:endParaRPr lang="en-US"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43595" y="2190763"/>
            <a:ext cx="10515600" cy="4445168"/>
          </a:xfrm>
        </p:spPr>
        <p:txBody>
          <a:bodyPr>
            <a:noAutofit/>
          </a:bodyPr>
          <a:lstStyle/>
          <a:p>
            <a:r>
              <a:rPr lang="en-US" sz="3600" dirty="0" smtClean="0">
                <a:effectLst>
                  <a:outerShdw blurRad="38100" dist="38100" dir="2700000" algn="tl">
                    <a:srgbClr val="000000">
                      <a:alpha val="43137"/>
                    </a:srgbClr>
                  </a:outerShdw>
                </a:effectLst>
              </a:rPr>
              <a:t>Lessons—</a:t>
            </a:r>
            <a:r>
              <a:rPr lang="en-US" sz="3600" u="sng" dirty="0" smtClean="0">
                <a:effectLst>
                  <a:outerShdw blurRad="38100" dist="38100" dir="2700000" algn="tl">
                    <a:srgbClr val="000000">
                      <a:alpha val="43137"/>
                    </a:srgbClr>
                  </a:outerShdw>
                </a:effectLst>
              </a:rPr>
              <a:t>describe </a:t>
            </a:r>
            <a:r>
              <a:rPr lang="en-US" sz="3600" u="sng" dirty="0">
                <a:effectLst>
                  <a:outerShdw blurRad="38100" dist="38100" dir="2700000" algn="tl">
                    <a:srgbClr val="000000">
                      <a:alpha val="43137"/>
                    </a:srgbClr>
                  </a:outerShdw>
                </a:effectLst>
              </a:rPr>
              <a:t>how and why things are the way they are</a:t>
            </a:r>
            <a:endParaRPr lang="en-US" sz="3600" b="0" u="sng" dirty="0" smtClean="0">
              <a:effectLst>
                <a:outerShdw blurRad="38100" dist="38100" dir="2700000" algn="tl">
                  <a:srgbClr val="000000">
                    <a:alpha val="43137"/>
                  </a:srgbClr>
                </a:outerShdw>
              </a:effectLst>
            </a:endParaRPr>
          </a:p>
          <a:p>
            <a:r>
              <a:rPr lang="en-US" sz="3600" dirty="0" smtClean="0">
                <a:effectLst>
                  <a:outerShdw blurRad="38100" dist="38100" dir="2700000" algn="tl">
                    <a:srgbClr val="000000">
                      <a:alpha val="43137"/>
                    </a:srgbClr>
                  </a:outerShdw>
                </a:effectLst>
              </a:rPr>
              <a:t>Instructions </a:t>
            </a:r>
            <a:r>
              <a:rPr lang="en-US" sz="3600" dirty="0">
                <a:effectLst>
                  <a:outerShdw blurRad="38100" dist="38100" dir="2700000" algn="tl">
                    <a:srgbClr val="000000">
                      <a:alpha val="43137"/>
                    </a:srgbClr>
                  </a:outerShdw>
                </a:effectLst>
              </a:rPr>
              <a:t>from spirit mentors—</a:t>
            </a:r>
            <a:r>
              <a:rPr lang="en-US" sz="3600" u="sng" dirty="0">
                <a:effectLst>
                  <a:outerShdw blurRad="38100" dist="38100" dir="2700000" algn="tl">
                    <a:srgbClr val="000000">
                      <a:alpha val="43137"/>
                    </a:srgbClr>
                  </a:outerShdw>
                </a:effectLst>
              </a:rPr>
              <a:t>explain how to conduct ceremonies</a:t>
            </a:r>
            <a:endParaRPr lang="en-US" sz="3600" b="0" u="sng" dirty="0" smtClean="0">
              <a:effectLst>
                <a:outerShdw blurRad="38100" dist="38100" dir="2700000" algn="tl">
                  <a:srgbClr val="000000">
                    <a:alpha val="43137"/>
                  </a:srgbClr>
                </a:outerShdw>
              </a:effectLst>
            </a:endParaRPr>
          </a:p>
          <a:p>
            <a:r>
              <a:rPr lang="en-US" sz="3600" dirty="0" smtClean="0">
                <a:effectLst>
                  <a:outerShdw blurRad="38100" dist="38100" dir="2700000" algn="tl">
                    <a:srgbClr val="000000">
                      <a:alpha val="43137"/>
                    </a:srgbClr>
                  </a:outerShdw>
                </a:effectLst>
              </a:rPr>
              <a:t>Descriptions </a:t>
            </a:r>
            <a:r>
              <a:rPr lang="en-US" sz="3600" dirty="0">
                <a:effectLst>
                  <a:outerShdw blurRad="38100" dist="38100" dir="2700000" algn="tl">
                    <a:srgbClr val="000000">
                      <a:alpha val="43137"/>
                    </a:srgbClr>
                  </a:outerShdw>
                </a:effectLst>
              </a:rPr>
              <a:t>of natural processes—</a:t>
            </a:r>
            <a:r>
              <a:rPr lang="en-US" sz="3600" u="sng" dirty="0">
                <a:effectLst>
                  <a:outerShdw blurRad="38100" dist="38100" dir="2700000" algn="tl">
                    <a:srgbClr val="000000">
                      <a:alpha val="43137"/>
                    </a:srgbClr>
                  </a:outerShdw>
                </a:effectLst>
              </a:rPr>
              <a:t>water cycles, inter-species relationships, </a:t>
            </a:r>
            <a:r>
              <a:rPr lang="en-US" sz="3600" u="sng" dirty="0" smtClean="0">
                <a:effectLst>
                  <a:outerShdw blurRad="38100" dist="38100" dir="2700000" algn="tl">
                    <a:srgbClr val="000000">
                      <a:alpha val="43137"/>
                    </a:srgbClr>
                  </a:outerShdw>
                </a:effectLst>
              </a:rPr>
              <a:t>life cycles of plants, earth movements and soil types</a:t>
            </a:r>
            <a:endParaRPr lang="en-US" sz="3600" b="0" u="sng" dirty="0" smtClean="0">
              <a:effectLst>
                <a:outerShdw blurRad="38100" dist="38100" dir="2700000" algn="tl">
                  <a:srgbClr val="000000">
                    <a:alpha val="43137"/>
                  </a:srgbClr>
                </a:outerShdw>
              </a:effectLst>
            </a:endParaRPr>
          </a:p>
        </p:txBody>
      </p:sp>
      <p:pic>
        <p:nvPicPr>
          <p:cNvPr id="3074" name="Picture 2" descr="Hoskie Benally holding a pipe and feath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119" y="1881958"/>
            <a:ext cx="1260475" cy="126047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lh6.googleusercontent.com/eBvooN3qnme20wzXee4nG8UZH9moa5ctJXPkEZn_mDF1N0DK15zhfJiSBK3r1qY6B8ULPIzlSrXDT1F3ATvLr1qdID8OZoeHUcW4IClBxC6K-33AXIJtSYZn10Zp4CyHy46DIqzwuq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120" y="3248524"/>
            <a:ext cx="1260475" cy="1260475"/>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s://lh5.googleusercontent.com/utBOZSjP-fQkFqXFwBMKkZ6PBYAWS_Gi2MeSseQtxdpzE6aoNu7caFUaAUFaQy92Ga49Jndby8LTRJ8IZ-NZWx4WFVUorb0CQcmga6ALLzib3jqvpf0-X6SEzo_NWHvyWlCTaT_iSA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3120" y="4615090"/>
            <a:ext cx="1260475" cy="1260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9974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effectLst>
                  <a:outerShdw blurRad="38100" dist="38100" dir="2700000" algn="tl">
                    <a:srgbClr val="000000">
                      <a:alpha val="43137"/>
                    </a:srgbClr>
                  </a:outerShdw>
                </a:effectLst>
              </a:rPr>
              <a:t>Types of Stories</a:t>
            </a:r>
            <a:endParaRPr lang="en-US"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642019" y="2349906"/>
            <a:ext cx="10515600" cy="4351338"/>
          </a:xfrm>
        </p:spPr>
        <p:txBody>
          <a:bodyPr>
            <a:noAutofit/>
          </a:bodyPr>
          <a:lstStyle/>
          <a:p>
            <a:r>
              <a:rPr lang="en-US" sz="3600" dirty="0">
                <a:effectLst>
                  <a:outerShdw blurRad="38100" dist="38100" dir="2700000" algn="tl">
                    <a:srgbClr val="000000">
                      <a:alpha val="43137"/>
                    </a:srgbClr>
                  </a:outerShdw>
                </a:effectLst>
              </a:rPr>
              <a:t>Survival accounts—</a:t>
            </a:r>
            <a:r>
              <a:rPr lang="en-US" sz="3600" u="sng" dirty="0">
                <a:effectLst>
                  <a:outerShdw blurRad="38100" dist="38100" dir="2700000" algn="tl">
                    <a:srgbClr val="000000">
                      <a:alpha val="43137"/>
                    </a:srgbClr>
                  </a:outerShdw>
                </a:effectLst>
              </a:rPr>
              <a:t>hunting, gathering, and farming stories talk about how to collect, prepare, and eat foods</a:t>
            </a:r>
          </a:p>
          <a:p>
            <a:r>
              <a:rPr lang="en-US" sz="3600" dirty="0">
                <a:effectLst>
                  <a:outerShdw blurRad="38100" dist="38100" dir="2700000" algn="tl">
                    <a:srgbClr val="000000">
                      <a:alpha val="43137"/>
                    </a:srgbClr>
                  </a:outerShdw>
                </a:effectLst>
              </a:rPr>
              <a:t>Oral maps for travel—describe </a:t>
            </a:r>
            <a:r>
              <a:rPr lang="en-US" sz="3600" u="sng" dirty="0">
                <a:effectLst>
                  <a:outerShdw blurRad="38100" dist="38100" dir="2700000" algn="tl">
                    <a:srgbClr val="000000">
                      <a:alpha val="43137"/>
                    </a:srgbClr>
                  </a:outerShdw>
                </a:effectLst>
              </a:rPr>
              <a:t>historic and on-going migrations of tribe for subsistence and holy journeys</a:t>
            </a:r>
          </a:p>
          <a:p>
            <a:r>
              <a:rPr lang="en-US" sz="3600" dirty="0">
                <a:effectLst>
                  <a:outerShdw blurRad="38100" dist="38100" dir="2700000" algn="tl">
                    <a:srgbClr val="000000">
                      <a:alpha val="43137"/>
                    </a:srgbClr>
                  </a:outerShdw>
                </a:effectLst>
              </a:rPr>
              <a:t>Adventures in </a:t>
            </a:r>
            <a:r>
              <a:rPr lang="en-US" sz="3600" u="sng" dirty="0">
                <a:effectLst>
                  <a:outerShdw blurRad="38100" dist="38100" dir="2700000" algn="tl">
                    <a:srgbClr val="000000">
                      <a:alpha val="43137"/>
                    </a:srgbClr>
                  </a:outerShdw>
                </a:effectLst>
              </a:rPr>
              <a:t>love, romance and marriage</a:t>
            </a:r>
            <a:endParaRPr lang="en-US" sz="3600" u="sng" dirty="0">
              <a:effectLst>
                <a:outerShdw blurRad="38100" dist="38100" dir="2700000" algn="tl">
                  <a:srgbClr val="000000">
                    <a:alpha val="43137"/>
                  </a:srgbClr>
                </a:outerShdw>
              </a:effectLst>
            </a:endParaRPr>
          </a:p>
        </p:txBody>
      </p:sp>
      <p:pic>
        <p:nvPicPr>
          <p:cNvPr id="3080" name="Picture 8" descr="Meal prepared by Rosella Archda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775" y="2111781"/>
            <a:ext cx="1029243" cy="1029243"/>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One woman whispers a secret to anoth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774" y="5505456"/>
            <a:ext cx="1029244" cy="10292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3485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effectLst>
                  <a:outerShdw blurRad="38100" dist="38100" dir="2700000" algn="tl">
                    <a:srgbClr val="000000">
                      <a:alpha val="43137"/>
                    </a:srgbClr>
                  </a:outerShdw>
                </a:effectLst>
              </a:rPr>
              <a:t>Major Deities and Figures</a:t>
            </a:r>
            <a:endParaRPr lang="en-US"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157288" y="1595437"/>
            <a:ext cx="10744199" cy="5262564"/>
          </a:xfrm>
        </p:spPr>
        <p:txBody>
          <a:bodyPr>
            <a:noAutofit/>
          </a:bodyPr>
          <a:lstStyle/>
          <a:p>
            <a:pPr marL="0" indent="0">
              <a:buNone/>
            </a:pPr>
            <a:r>
              <a:rPr lang="en-US" sz="3200" b="1" i="1" dirty="0">
                <a:effectLst>
                  <a:outerShdw blurRad="38100" dist="38100" dir="2700000" algn="tl">
                    <a:srgbClr val="000000">
                      <a:alpha val="43137"/>
                    </a:srgbClr>
                  </a:outerShdw>
                </a:effectLst>
              </a:rPr>
              <a:t>Creators, Gods, and Spirits.</a:t>
            </a:r>
            <a:endParaRPr lang="en-US" sz="3200" b="0" dirty="0" smtClean="0">
              <a:effectLst>
                <a:outerShdw blurRad="38100" dist="38100" dir="2700000" algn="tl">
                  <a:srgbClr val="000000">
                    <a:alpha val="43137"/>
                  </a:srgbClr>
                </a:outerShdw>
              </a:effectLst>
            </a:endParaRPr>
          </a:p>
          <a:p>
            <a:r>
              <a:rPr lang="en-US" sz="3200" dirty="0">
                <a:effectLst>
                  <a:outerShdw blurRad="38100" dist="38100" dir="2700000" algn="tl">
                    <a:srgbClr val="000000">
                      <a:alpha val="43137"/>
                    </a:srgbClr>
                  </a:outerShdw>
                </a:effectLst>
              </a:rPr>
              <a:t>Many Native American mythologies have a high deity—sometimes referred to as the </a:t>
            </a:r>
            <a:r>
              <a:rPr lang="en-US" sz="3200" u="sng" dirty="0">
                <a:effectLst>
                  <a:outerShdw blurRad="38100" dist="38100" dir="2700000" algn="tl">
                    <a:srgbClr val="000000">
                      <a:alpha val="43137"/>
                    </a:srgbClr>
                  </a:outerShdw>
                </a:effectLst>
              </a:rPr>
              <a:t>Great Spirit</a:t>
            </a:r>
            <a:r>
              <a:rPr lang="en-US" sz="3200" dirty="0">
                <a:effectLst>
                  <a:outerShdw blurRad="38100" dist="38100" dir="2700000" algn="tl">
                    <a:srgbClr val="000000">
                      <a:alpha val="43137"/>
                    </a:srgbClr>
                  </a:outerShdw>
                </a:effectLst>
              </a:rPr>
              <a:t>—who is </a:t>
            </a:r>
            <a:r>
              <a:rPr lang="en-US" sz="3200" u="sng" dirty="0">
                <a:effectLst>
                  <a:outerShdw blurRad="38100" dist="38100" dir="2700000" algn="tl">
                    <a:srgbClr val="000000">
                      <a:alpha val="43137"/>
                    </a:srgbClr>
                  </a:outerShdw>
                </a:effectLst>
              </a:rPr>
              <a:t>responsible for bringing the universe or the world into existence. </a:t>
            </a:r>
            <a:endParaRPr lang="en-US" sz="3200" b="0" u="sng" dirty="0" smtClean="0">
              <a:effectLst>
                <a:outerShdw blurRad="38100" dist="38100" dir="2700000" algn="tl">
                  <a:srgbClr val="000000">
                    <a:alpha val="43137"/>
                  </a:srgbClr>
                </a:outerShdw>
              </a:effectLst>
            </a:endParaRPr>
          </a:p>
          <a:p>
            <a:r>
              <a:rPr lang="en-US" sz="3200" dirty="0" smtClean="0">
                <a:effectLst>
                  <a:outerShdw blurRad="38100" dist="38100" dir="2700000" algn="tl">
                    <a:srgbClr val="000000">
                      <a:alpha val="43137"/>
                    </a:srgbClr>
                  </a:outerShdw>
                </a:effectLst>
              </a:rPr>
              <a:t>Often</a:t>
            </a:r>
            <a:r>
              <a:rPr lang="en-US" sz="3200" dirty="0">
                <a:effectLst>
                  <a:outerShdw blurRad="38100" dist="38100" dir="2700000" algn="tl">
                    <a:srgbClr val="000000">
                      <a:alpha val="43137"/>
                    </a:srgbClr>
                  </a:outerShdw>
                </a:effectLst>
              </a:rPr>
              <a:t>, however, the Great Spirit merely </a:t>
            </a:r>
            <a:r>
              <a:rPr lang="en-US" sz="3200" u="sng" dirty="0">
                <a:effectLst>
                  <a:outerShdw blurRad="38100" dist="38100" dir="2700000" algn="tl">
                    <a:srgbClr val="000000">
                      <a:alpha val="43137"/>
                    </a:srgbClr>
                  </a:outerShdw>
                </a:effectLst>
              </a:rPr>
              <a:t>begins the process of creation</a:t>
            </a:r>
            <a:r>
              <a:rPr lang="en-US" sz="3200" dirty="0">
                <a:effectLst>
                  <a:outerShdw blurRad="38100" dist="38100" dir="2700000" algn="tl">
                    <a:srgbClr val="000000">
                      <a:alpha val="43137"/>
                    </a:srgbClr>
                  </a:outerShdw>
                </a:effectLst>
              </a:rPr>
              <a:t> and then </a:t>
            </a:r>
            <a:r>
              <a:rPr lang="en-US" sz="3200" u="sng" dirty="0">
                <a:effectLst>
                  <a:outerShdw blurRad="38100" dist="38100" dir="2700000" algn="tl">
                    <a:srgbClr val="000000">
                      <a:alpha val="43137"/>
                    </a:srgbClr>
                  </a:outerShdw>
                </a:effectLst>
              </a:rPr>
              <a:t>disappears or removes itself to heaven</a:t>
            </a:r>
            <a:r>
              <a:rPr lang="en-US" sz="3200" dirty="0">
                <a:effectLst>
                  <a:outerShdw blurRad="38100" dist="38100" dir="2700000" algn="tl">
                    <a:srgbClr val="000000">
                      <a:alpha val="43137"/>
                    </a:srgbClr>
                  </a:outerShdw>
                </a:effectLst>
              </a:rPr>
              <a:t>, leaving other gods to complete the detailed work of creation and to oversee the day-to-day running of the world.</a:t>
            </a:r>
          </a:p>
        </p:txBody>
      </p:sp>
    </p:spTree>
    <p:extLst>
      <p:ext uri="{BB962C8B-B14F-4D97-AF65-F5344CB8AC3E}">
        <p14:creationId xmlns:p14="http://schemas.microsoft.com/office/powerpoint/2010/main" val="656219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effectLst>
                  <a:outerShdw blurRad="38100" dist="38100" dir="2700000" algn="tl">
                    <a:srgbClr val="000000">
                      <a:alpha val="43137"/>
                    </a:srgbClr>
                  </a:outerShdw>
                </a:effectLst>
              </a:rPr>
              <a:t>Native American mythologies</a:t>
            </a:r>
            <a:endParaRPr lang="en-US"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671638" y="2243138"/>
            <a:ext cx="10158412" cy="4614862"/>
          </a:xfrm>
        </p:spPr>
        <p:txBody>
          <a:bodyPr>
            <a:noAutofit/>
          </a:bodyPr>
          <a:lstStyle/>
          <a:p>
            <a:r>
              <a:rPr lang="en-US" sz="2800" b="1" dirty="0" smtClean="0">
                <a:effectLst>
                  <a:outerShdw blurRad="38100" dist="38100" dir="2700000" algn="tl">
                    <a:srgbClr val="000000">
                      <a:alpha val="43137"/>
                    </a:srgbClr>
                  </a:outerShdw>
                </a:effectLst>
              </a:rPr>
              <a:t>Father </a:t>
            </a:r>
            <a:r>
              <a:rPr lang="en-US" sz="2800" b="1" dirty="0">
                <a:effectLst>
                  <a:outerShdw blurRad="38100" dist="38100" dir="2700000" algn="tl">
                    <a:srgbClr val="000000">
                      <a:alpha val="43137"/>
                    </a:srgbClr>
                  </a:outerShdw>
                </a:effectLst>
              </a:rPr>
              <a:t>Sky </a:t>
            </a:r>
            <a:r>
              <a:rPr lang="en-US" sz="2800" dirty="0">
                <a:effectLst>
                  <a:outerShdw blurRad="38100" dist="38100" dir="2700000" algn="tl">
                    <a:srgbClr val="000000">
                      <a:alpha val="43137"/>
                    </a:srgbClr>
                  </a:outerShdw>
                </a:effectLst>
              </a:rPr>
              <a:t>and </a:t>
            </a:r>
            <a:r>
              <a:rPr lang="en-US" sz="2800" b="1" dirty="0">
                <a:effectLst>
                  <a:outerShdw blurRad="38100" dist="38100" dir="2700000" algn="tl">
                    <a:srgbClr val="000000">
                      <a:alpha val="43137"/>
                    </a:srgbClr>
                  </a:outerShdw>
                </a:effectLst>
              </a:rPr>
              <a:t>Mother Earth </a:t>
            </a:r>
            <a:r>
              <a:rPr lang="en-US" sz="2800" dirty="0">
                <a:effectLst>
                  <a:outerShdw blurRad="38100" dist="38100" dir="2700000" algn="tl">
                    <a:srgbClr val="000000">
                      <a:alpha val="43137"/>
                    </a:srgbClr>
                  </a:outerShdw>
                </a:effectLst>
              </a:rPr>
              <a:t>or </a:t>
            </a:r>
            <a:r>
              <a:rPr lang="en-US" sz="2800" b="1" dirty="0">
                <a:effectLst>
                  <a:outerShdw blurRad="38100" dist="38100" dir="2700000" algn="tl">
                    <a:srgbClr val="000000">
                      <a:alpha val="43137"/>
                    </a:srgbClr>
                  </a:outerShdw>
                </a:effectLst>
              </a:rPr>
              <a:t>Mother Corn </a:t>
            </a:r>
            <a:r>
              <a:rPr lang="en-US" sz="2800" dirty="0">
                <a:effectLst>
                  <a:outerShdw blurRad="38100" dist="38100" dir="2700000" algn="tl">
                    <a:srgbClr val="000000">
                      <a:alpha val="43137"/>
                    </a:srgbClr>
                  </a:outerShdw>
                </a:effectLst>
              </a:rPr>
              <a:t>are important creative forces. </a:t>
            </a:r>
            <a:endParaRPr lang="en-US" sz="2800" b="0" dirty="0" smtClean="0">
              <a:effectLst>
                <a:outerShdw blurRad="38100" dist="38100" dir="2700000" algn="tl">
                  <a:srgbClr val="000000">
                    <a:alpha val="43137"/>
                  </a:srgbClr>
                </a:outerShdw>
              </a:effectLst>
            </a:endParaRPr>
          </a:p>
          <a:p>
            <a:r>
              <a:rPr lang="en-US" sz="2800" b="1" dirty="0">
                <a:effectLst>
                  <a:outerShdw blurRad="38100" dist="38100" dir="2700000" algn="tl">
                    <a:srgbClr val="000000">
                      <a:alpha val="43137"/>
                    </a:srgbClr>
                  </a:outerShdw>
                </a:effectLst>
              </a:rPr>
              <a:t>Pawnee </a:t>
            </a:r>
            <a:r>
              <a:rPr lang="en-US" sz="2800" b="1" dirty="0" smtClean="0">
                <a:effectLst>
                  <a:outerShdw blurRad="38100" dist="38100" dir="2700000" algn="tl">
                    <a:srgbClr val="000000">
                      <a:alpha val="43137"/>
                    </a:srgbClr>
                  </a:outerShdw>
                </a:effectLst>
              </a:rPr>
              <a:t>people </a:t>
            </a:r>
            <a:r>
              <a:rPr lang="en-US" sz="2800" dirty="0" smtClean="0">
                <a:effectLst>
                  <a:outerShdw blurRad="38100" dist="38100" dir="2700000" algn="tl">
                    <a:srgbClr val="000000">
                      <a:alpha val="43137"/>
                    </a:srgbClr>
                  </a:outerShdw>
                </a:effectLst>
              </a:rPr>
              <a:t>- </a:t>
            </a:r>
            <a:r>
              <a:rPr lang="en-US" sz="2800" u="sng" dirty="0">
                <a:effectLst>
                  <a:outerShdw blurRad="38100" dist="38100" dir="2700000" algn="tl">
                    <a:srgbClr val="000000">
                      <a:alpha val="43137"/>
                    </a:srgbClr>
                  </a:outerShdw>
                </a:effectLst>
              </a:rPr>
              <a:t>Tirawa</a:t>
            </a:r>
            <a:r>
              <a:rPr lang="en-US" sz="2800" dirty="0">
                <a:effectLst>
                  <a:outerShdw blurRad="38100" dist="38100" dir="2700000" algn="tl">
                    <a:srgbClr val="000000">
                      <a:alpha val="43137"/>
                    </a:srgbClr>
                  </a:outerShdw>
                </a:effectLst>
              </a:rPr>
              <a:t>(high god), gave </a:t>
            </a:r>
            <a:r>
              <a:rPr lang="en-US" sz="2800" u="sng" dirty="0">
                <a:effectLst>
                  <a:outerShdw blurRad="38100" dist="38100" dir="2700000" algn="tl">
                    <a:srgbClr val="000000">
                      <a:alpha val="43137"/>
                    </a:srgbClr>
                  </a:outerShdw>
                </a:effectLst>
              </a:rPr>
              <a:t>duties and powers</a:t>
            </a:r>
            <a:r>
              <a:rPr lang="en-US" sz="2800" dirty="0">
                <a:effectLst>
                  <a:outerShdw blurRad="38100" dist="38100" dir="2700000" algn="tl">
                    <a:srgbClr val="000000">
                      <a:alpha val="43137"/>
                    </a:srgbClr>
                  </a:outerShdw>
                </a:effectLst>
              </a:rPr>
              <a:t> to the </a:t>
            </a:r>
            <a:r>
              <a:rPr lang="en-US" sz="2800" u="sng" dirty="0">
                <a:effectLst>
                  <a:outerShdw blurRad="38100" dist="38100" dir="2700000" algn="tl">
                    <a:srgbClr val="000000">
                      <a:alpha val="43137"/>
                    </a:srgbClr>
                  </a:outerShdw>
                </a:effectLst>
              </a:rPr>
              <a:t>Sun and Moon</a:t>
            </a:r>
            <a:r>
              <a:rPr lang="en-US" sz="2800" dirty="0">
                <a:effectLst>
                  <a:outerShdw blurRad="38100" dist="38100" dir="2700000" algn="tl">
                    <a:srgbClr val="000000">
                      <a:alpha val="43137"/>
                    </a:srgbClr>
                  </a:outerShdw>
                </a:effectLst>
              </a:rPr>
              <a:t>, the </a:t>
            </a:r>
            <a:r>
              <a:rPr lang="en-US" sz="2800" u="sng" dirty="0">
                <a:effectLst>
                  <a:outerShdw blurRad="38100" dist="38100" dir="2700000" algn="tl">
                    <a:srgbClr val="000000">
                      <a:alpha val="43137"/>
                    </a:srgbClr>
                  </a:outerShdw>
                </a:effectLst>
              </a:rPr>
              <a:t>Morning Star and Evening Star</a:t>
            </a:r>
            <a:r>
              <a:rPr lang="en-US" sz="2800" dirty="0">
                <a:effectLst>
                  <a:outerShdw blurRad="38100" dist="38100" dir="2700000" algn="tl">
                    <a:srgbClr val="000000">
                      <a:alpha val="43137"/>
                    </a:srgbClr>
                  </a:outerShdw>
                </a:effectLst>
              </a:rPr>
              <a:t>, the </a:t>
            </a:r>
            <a:r>
              <a:rPr lang="en-US" sz="2800" u="sng" dirty="0">
                <a:effectLst>
                  <a:outerShdw blurRad="38100" dist="38100" dir="2700000" algn="tl">
                    <a:srgbClr val="000000">
                      <a:alpha val="43137"/>
                    </a:srgbClr>
                  </a:outerShdw>
                </a:effectLst>
              </a:rPr>
              <a:t>Star of Death</a:t>
            </a:r>
            <a:r>
              <a:rPr lang="en-US" sz="2800" dirty="0">
                <a:effectLst>
                  <a:outerShdw blurRad="38100" dist="38100" dir="2700000" algn="tl">
                    <a:srgbClr val="000000">
                      <a:alpha val="43137"/>
                    </a:srgbClr>
                  </a:outerShdw>
                </a:effectLst>
              </a:rPr>
              <a:t>, and the </a:t>
            </a:r>
            <a:r>
              <a:rPr lang="en-US" sz="2800" u="sng" dirty="0">
                <a:effectLst>
                  <a:outerShdw blurRad="38100" dist="38100" dir="2700000" algn="tl">
                    <a:srgbClr val="000000">
                      <a:alpha val="43137"/>
                    </a:srgbClr>
                  </a:outerShdw>
                </a:effectLst>
              </a:rPr>
              <a:t>four stars that support the sky</a:t>
            </a:r>
            <a:r>
              <a:rPr lang="en-US" sz="2800" dirty="0">
                <a:effectLst>
                  <a:outerShdw blurRad="38100" dist="38100" dir="2700000" algn="tl">
                    <a:srgbClr val="000000">
                      <a:alpha val="43137"/>
                    </a:srgbClr>
                  </a:outerShdw>
                </a:effectLst>
              </a:rPr>
              <a:t>. </a:t>
            </a:r>
            <a:endParaRPr lang="en-US" sz="2800" b="0" dirty="0" smtClean="0">
              <a:effectLst>
                <a:outerShdw blurRad="38100" dist="38100" dir="2700000" algn="tl">
                  <a:srgbClr val="000000">
                    <a:alpha val="43137"/>
                  </a:srgbClr>
                </a:outerShdw>
              </a:effectLst>
            </a:endParaRPr>
          </a:p>
          <a:p>
            <a:r>
              <a:rPr lang="en-US" sz="2800" b="1" dirty="0" smtClean="0">
                <a:effectLst>
                  <a:outerShdw blurRad="38100" dist="38100" dir="2700000" algn="tl">
                    <a:srgbClr val="000000">
                      <a:alpha val="43137"/>
                    </a:srgbClr>
                  </a:outerShdw>
                </a:effectLst>
              </a:rPr>
              <a:t>Lakota people -</a:t>
            </a:r>
            <a:r>
              <a:rPr lang="en-US" sz="2800" dirty="0" smtClean="0">
                <a:effectLst>
                  <a:outerShdw blurRad="38100" dist="38100" dir="2700000" algn="tl">
                    <a:srgbClr val="000000">
                      <a:alpha val="43137"/>
                    </a:srgbClr>
                  </a:outerShdw>
                </a:effectLst>
              </a:rPr>
              <a:t> </a:t>
            </a:r>
            <a:r>
              <a:rPr lang="en-US" sz="2800" dirty="0">
                <a:effectLst>
                  <a:outerShdw blurRad="38100" dist="38100" dir="2700000" algn="tl">
                    <a:srgbClr val="000000">
                      <a:alpha val="43137"/>
                    </a:srgbClr>
                  </a:outerShdw>
                </a:effectLst>
              </a:rPr>
              <a:t> believe that the </a:t>
            </a:r>
            <a:r>
              <a:rPr lang="en-US" sz="2800" u="sng" dirty="0">
                <a:effectLst>
                  <a:outerShdw blurRad="38100" dist="38100" dir="2700000" algn="tl">
                    <a:srgbClr val="000000">
                      <a:alpha val="43137"/>
                    </a:srgbClr>
                  </a:outerShdw>
                </a:effectLst>
              </a:rPr>
              <a:t>sun, sky, earth, wind, and many other elements</a:t>
            </a:r>
            <a:r>
              <a:rPr lang="en-US" sz="2800" dirty="0">
                <a:effectLst>
                  <a:outerShdw blurRad="38100" dist="38100" dir="2700000" algn="tl">
                    <a:srgbClr val="000000">
                      <a:alpha val="43137"/>
                    </a:srgbClr>
                  </a:outerShdw>
                </a:effectLst>
              </a:rPr>
              <a:t> of the natural, human, and spiritual worlds are </a:t>
            </a:r>
            <a:r>
              <a:rPr lang="en-US" sz="2800" u="sng" dirty="0">
                <a:effectLst>
                  <a:outerShdw blurRad="38100" dist="38100" dir="2700000" algn="tl">
                    <a:srgbClr val="000000">
                      <a:alpha val="43137"/>
                    </a:srgbClr>
                  </a:outerShdw>
                </a:effectLst>
              </a:rPr>
              <a:t>all aspects of one supreme being</a:t>
            </a:r>
            <a:r>
              <a:rPr lang="en-US" sz="2800" dirty="0">
                <a:effectLst>
                  <a:outerShdw blurRad="38100" dist="38100" dir="2700000" algn="tl">
                    <a:srgbClr val="000000">
                      <a:alpha val="43137"/>
                    </a:srgbClr>
                  </a:outerShdw>
                </a:effectLst>
              </a:rPr>
              <a:t>, </a:t>
            </a:r>
            <a:r>
              <a:rPr lang="en-US" sz="2800" u="sng" dirty="0">
                <a:effectLst>
                  <a:outerShdw blurRad="38100" dist="38100" dir="2700000" algn="tl">
                    <a:srgbClr val="000000">
                      <a:alpha val="43137"/>
                    </a:srgbClr>
                  </a:outerShdw>
                </a:effectLst>
                <a:hlinkClick r:id="rId2"/>
              </a:rPr>
              <a:t>Wakan Tanka</a:t>
            </a:r>
            <a:r>
              <a:rPr lang="en-US" sz="2800" dirty="0" smtClean="0">
                <a:effectLst>
                  <a:outerShdw blurRad="38100" dist="38100" dir="2700000" algn="tl">
                    <a:srgbClr val="000000">
                      <a:alpha val="43137"/>
                    </a:srgbClr>
                  </a:outerShdw>
                </a:effectLst>
              </a:rPr>
              <a:t>.</a:t>
            </a:r>
            <a:endParaRPr lang="en-US" sz="2800" b="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55648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effectLst>
                  <a:outerShdw blurRad="38100" dist="38100" dir="2700000" algn="tl">
                    <a:srgbClr val="000000">
                      <a:alpha val="43137"/>
                    </a:srgbClr>
                  </a:outerShdw>
                </a:effectLst>
              </a:rPr>
              <a:t>Native American mythologies</a:t>
            </a:r>
            <a:endParaRPr lang="en-US"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671638" y="2243138"/>
            <a:ext cx="10158412" cy="4614862"/>
          </a:xfrm>
        </p:spPr>
        <p:txBody>
          <a:bodyPr>
            <a:noAutofit/>
          </a:bodyPr>
          <a:lstStyle/>
          <a:p>
            <a:r>
              <a:rPr lang="en-US" sz="3200" b="1" dirty="0" smtClean="0">
                <a:effectLst>
                  <a:outerShdw blurRad="38100" dist="38100" dir="2700000" algn="tl">
                    <a:srgbClr val="000000">
                      <a:alpha val="43137"/>
                    </a:srgbClr>
                  </a:outerShdw>
                </a:effectLst>
              </a:rPr>
              <a:t>Blackfoot people - </a:t>
            </a:r>
            <a:r>
              <a:rPr lang="en-US" sz="3200" u="sng" dirty="0" smtClean="0">
                <a:effectLst>
                  <a:outerShdw blurRad="38100" dist="38100" dir="2700000" algn="tl">
                    <a:srgbClr val="000000">
                      <a:alpha val="43137"/>
                    </a:srgbClr>
                  </a:outerShdw>
                </a:effectLst>
              </a:rPr>
              <a:t>Napi</a:t>
            </a:r>
            <a:r>
              <a:rPr lang="en-US" sz="3200" dirty="0">
                <a:effectLst>
                  <a:outerShdw blurRad="38100" dist="38100" dir="2700000" algn="tl">
                    <a:srgbClr val="000000">
                      <a:alpha val="43137"/>
                    </a:srgbClr>
                  </a:outerShdw>
                </a:effectLst>
              </a:rPr>
              <a:t>, the </a:t>
            </a:r>
            <a:r>
              <a:rPr lang="en-US" sz="3200" u="sng" dirty="0">
                <a:effectLst>
                  <a:outerShdw blurRad="38100" dist="38100" dir="2700000" algn="tl">
                    <a:srgbClr val="000000">
                      <a:alpha val="43137"/>
                    </a:srgbClr>
                  </a:outerShdw>
                </a:effectLst>
              </a:rPr>
              <a:t>creator god </a:t>
            </a:r>
            <a:r>
              <a:rPr lang="en-US" sz="3200" dirty="0">
                <a:effectLst>
                  <a:outerShdw blurRad="38100" dist="38100" dir="2700000" algn="tl">
                    <a:srgbClr val="000000">
                      <a:alpha val="43137"/>
                    </a:srgbClr>
                  </a:outerShdw>
                </a:effectLst>
              </a:rPr>
              <a:t>of the Blackfoot people in the Plains</a:t>
            </a:r>
            <a:endParaRPr lang="en-US" sz="3200" b="0" dirty="0" smtClean="0">
              <a:effectLst>
                <a:outerShdw blurRad="38100" dist="38100" dir="2700000" algn="tl">
                  <a:srgbClr val="000000">
                    <a:alpha val="43137"/>
                  </a:srgbClr>
                </a:outerShdw>
              </a:effectLst>
            </a:endParaRPr>
          </a:p>
          <a:p>
            <a:r>
              <a:rPr lang="en-US" sz="3200" dirty="0" smtClean="0">
                <a:effectLst>
                  <a:outerShdw blurRad="38100" dist="38100" dir="2700000" algn="tl">
                    <a:srgbClr val="000000">
                      <a:alpha val="43137"/>
                    </a:srgbClr>
                  </a:outerShdw>
                </a:effectLst>
              </a:rPr>
              <a:t>The </a:t>
            </a:r>
            <a:r>
              <a:rPr lang="en-US" sz="3200" dirty="0">
                <a:effectLst>
                  <a:outerShdw blurRad="38100" dist="38100" dir="2700000" algn="tl">
                    <a:srgbClr val="000000">
                      <a:alpha val="43137"/>
                    </a:srgbClr>
                  </a:outerShdw>
                </a:effectLst>
              </a:rPr>
              <a:t>secondary gods are often </a:t>
            </a:r>
            <a:r>
              <a:rPr lang="en-US" sz="3200" b="1" u="sng" dirty="0">
                <a:effectLst>
                  <a:outerShdw blurRad="38100" dist="38100" dir="2700000" algn="tl">
                    <a:srgbClr val="000000">
                      <a:alpha val="43137"/>
                    </a:srgbClr>
                  </a:outerShdw>
                </a:effectLst>
              </a:rPr>
              <a:t>personifications </a:t>
            </a:r>
            <a:r>
              <a:rPr lang="en-US" sz="3200" u="sng" dirty="0">
                <a:effectLst>
                  <a:outerShdw blurRad="38100" dist="38100" dir="2700000" algn="tl">
                    <a:srgbClr val="000000">
                      <a:alpha val="43137"/>
                    </a:srgbClr>
                  </a:outerShdw>
                </a:effectLst>
              </a:rPr>
              <a:t>of natural forces</a:t>
            </a:r>
            <a:r>
              <a:rPr lang="en-US" sz="3200" dirty="0">
                <a:effectLst>
                  <a:outerShdw blurRad="38100" dist="38100" dir="2700000" algn="tl">
                    <a:srgbClr val="000000">
                      <a:alpha val="43137"/>
                    </a:srgbClr>
                  </a:outerShdw>
                </a:effectLst>
              </a:rPr>
              <a:t>:  wind, rain, tornadoes,drought etc... . </a:t>
            </a:r>
            <a:endParaRPr lang="en-US" sz="3200" b="0" dirty="0" smtClean="0">
              <a:effectLst>
                <a:outerShdw blurRad="38100" dist="38100" dir="2700000" algn="tl">
                  <a:srgbClr val="000000">
                    <a:alpha val="43137"/>
                  </a:srgbClr>
                </a:outerShdw>
              </a:effectLst>
            </a:endParaRPr>
          </a:p>
          <a:p>
            <a:r>
              <a:rPr lang="en-US" sz="3200" dirty="0">
                <a:effectLst>
                  <a:outerShdw blurRad="38100" dist="38100" dir="2700000" algn="tl">
                    <a:srgbClr val="000000">
                      <a:alpha val="43137"/>
                    </a:srgbClr>
                  </a:outerShdw>
                </a:effectLst>
              </a:rPr>
              <a:t>the </a:t>
            </a:r>
            <a:r>
              <a:rPr lang="en-US" sz="3200" u="sng" dirty="0">
                <a:effectLst>
                  <a:outerShdw blurRad="38100" dist="38100" dir="2700000" algn="tl">
                    <a:srgbClr val="000000">
                      <a:alpha val="43137"/>
                    </a:srgbClr>
                  </a:outerShdw>
                </a:effectLst>
                <a:hlinkClick r:id="rId2"/>
              </a:rPr>
              <a:t>Iroquois</a:t>
            </a:r>
            <a:r>
              <a:rPr lang="en-US" sz="3200" dirty="0">
                <a:effectLst>
                  <a:outerShdw blurRad="38100" dist="38100" dir="2700000" algn="tl">
                    <a:srgbClr val="000000">
                      <a:alpha val="43137"/>
                    </a:srgbClr>
                  </a:outerShdw>
                </a:effectLst>
              </a:rPr>
              <a:t> people, for example, the </a:t>
            </a:r>
            <a:r>
              <a:rPr lang="en-US" sz="3200" u="sng" dirty="0">
                <a:effectLst>
                  <a:outerShdw blurRad="38100" dist="38100" dir="2700000" algn="tl">
                    <a:srgbClr val="000000">
                      <a:alpha val="43137"/>
                    </a:srgbClr>
                  </a:outerShdw>
                </a:effectLst>
              </a:rPr>
              <a:t>thunder god </a:t>
            </a:r>
            <a:r>
              <a:rPr lang="en-US" sz="3200" dirty="0">
                <a:effectLst>
                  <a:outerShdw blurRad="38100" dist="38100" dir="2700000" algn="tl">
                    <a:srgbClr val="000000">
                      <a:alpha val="43137"/>
                    </a:srgbClr>
                  </a:outerShdw>
                </a:effectLst>
              </a:rPr>
              <a:t>Hunin is a </a:t>
            </a:r>
            <a:r>
              <a:rPr lang="en-US" sz="3200" u="sng" dirty="0">
                <a:effectLst>
                  <a:outerShdw blurRad="38100" dist="38100" dir="2700000" algn="tl">
                    <a:srgbClr val="000000">
                      <a:alpha val="43137"/>
                    </a:srgbClr>
                  </a:outerShdw>
                </a:effectLst>
              </a:rPr>
              <a:t>mighty warrior who shoots arrows of fire and is married </a:t>
            </a:r>
            <a:r>
              <a:rPr lang="en-US" sz="3200" u="sng" dirty="0" smtClean="0">
                <a:effectLst>
                  <a:outerShdw blurRad="38100" dist="38100" dir="2700000" algn="tl">
                    <a:srgbClr val="000000">
                      <a:alpha val="43137"/>
                    </a:srgbClr>
                  </a:outerShdw>
                </a:effectLst>
              </a:rPr>
              <a:t>to the </a:t>
            </a:r>
            <a:r>
              <a:rPr lang="en-US" sz="3200" u="sng" dirty="0">
                <a:effectLst>
                  <a:outerShdw blurRad="38100" dist="38100" dir="2700000" algn="tl">
                    <a:srgbClr val="000000">
                      <a:alpha val="43137"/>
                    </a:srgbClr>
                  </a:outerShdw>
                </a:effectLst>
              </a:rPr>
              <a:t>rainbow goddess</a:t>
            </a:r>
            <a:r>
              <a:rPr lang="en-US" sz="3200" dirty="0">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719270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effectLst>
                  <a:outerShdw blurRad="38100" dist="38100" dir="2700000" algn="tl">
                    <a:srgbClr val="000000">
                      <a:alpha val="43137"/>
                    </a:srgbClr>
                  </a:outerShdw>
                </a:effectLst>
              </a:rPr>
              <a:t>Why People Die</a:t>
            </a:r>
            <a:endParaRPr lang="en-US"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700213" y="1200150"/>
            <a:ext cx="10004058" cy="5514975"/>
          </a:xfrm>
        </p:spPr>
        <p:txBody>
          <a:bodyPr>
            <a:noAutofit/>
          </a:bodyPr>
          <a:lstStyle/>
          <a:p>
            <a:r>
              <a:rPr lang="en-US" sz="2800" dirty="0">
                <a:effectLst>
                  <a:outerShdw blurRad="38100" dist="38100" dir="2700000" algn="tl">
                    <a:srgbClr val="000000">
                      <a:alpha val="43137"/>
                    </a:srgbClr>
                  </a:outerShdw>
                </a:effectLst>
              </a:rPr>
              <a:t>A number of Native American myths explain </a:t>
            </a:r>
            <a:r>
              <a:rPr lang="en-US" sz="2800" u="sng" dirty="0">
                <a:effectLst>
                  <a:outerShdw blurRad="38100" dist="38100" dir="2700000" algn="tl">
                    <a:srgbClr val="000000">
                      <a:alpha val="43137"/>
                    </a:srgbClr>
                  </a:outerShdw>
                </a:effectLst>
              </a:rPr>
              <a:t>how </a:t>
            </a:r>
            <a:r>
              <a:rPr lang="en-US" sz="2800" u="sng" dirty="0" smtClean="0">
                <a:effectLst>
                  <a:outerShdw blurRad="38100" dist="38100" dir="2700000" algn="tl">
                    <a:srgbClr val="000000">
                      <a:alpha val="43137"/>
                    </a:srgbClr>
                  </a:outerShdw>
                </a:effectLst>
              </a:rPr>
              <a:t>Death </a:t>
            </a:r>
            <a:r>
              <a:rPr lang="en-US" sz="2800" u="sng" dirty="0">
                <a:effectLst>
                  <a:outerShdw blurRad="38100" dist="38100" dir="2700000" algn="tl">
                    <a:srgbClr val="000000">
                      <a:alpha val="43137"/>
                    </a:srgbClr>
                  </a:outerShdw>
                </a:effectLst>
              </a:rPr>
              <a:t>came into the </a:t>
            </a:r>
            <a:r>
              <a:rPr lang="en-US" sz="2800" u="sng" dirty="0" smtClean="0">
                <a:effectLst>
                  <a:outerShdw blurRad="38100" dist="38100" dir="2700000" algn="tl">
                    <a:srgbClr val="000000">
                      <a:alpha val="43137"/>
                    </a:srgbClr>
                  </a:outerShdw>
                </a:effectLst>
              </a:rPr>
              <a:t>world</a:t>
            </a:r>
            <a:endParaRPr lang="en-US" sz="2800" u="sng" dirty="0">
              <a:effectLst>
                <a:outerShdw blurRad="38100" dist="38100" dir="2700000" algn="tl">
                  <a:srgbClr val="000000">
                    <a:alpha val="43137"/>
                  </a:srgbClr>
                </a:outerShdw>
              </a:effectLst>
            </a:endParaRPr>
          </a:p>
          <a:p>
            <a:pPr lvl="1"/>
            <a:r>
              <a:rPr lang="en-US" sz="2800" dirty="0" smtClean="0">
                <a:effectLst>
                  <a:outerShdw blurRad="38100" dist="38100" dir="2700000" algn="tl">
                    <a:srgbClr val="000000">
                      <a:alpha val="43137"/>
                    </a:srgbClr>
                  </a:outerShdw>
                </a:effectLst>
              </a:rPr>
              <a:t>usually </a:t>
            </a:r>
            <a:r>
              <a:rPr lang="en-US" sz="2800" dirty="0">
                <a:effectLst>
                  <a:outerShdw blurRad="38100" dist="38100" dir="2700000" algn="tl">
                    <a:srgbClr val="000000">
                      <a:alpha val="43137"/>
                    </a:srgbClr>
                  </a:outerShdw>
                </a:effectLst>
              </a:rPr>
              <a:t>to </a:t>
            </a:r>
            <a:r>
              <a:rPr lang="en-US" sz="2800" u="sng" dirty="0">
                <a:effectLst>
                  <a:outerShdw blurRad="38100" dist="38100" dir="2700000" algn="tl">
                    <a:srgbClr val="000000">
                      <a:alpha val="43137"/>
                    </a:srgbClr>
                  </a:outerShdw>
                </a:effectLst>
              </a:rPr>
              <a:t>prevent the earth from becoming overcrowded</a:t>
            </a:r>
            <a:r>
              <a:rPr lang="en-US" sz="2800" dirty="0">
                <a:effectLst>
                  <a:outerShdw blurRad="38100" dist="38100" dir="2700000" algn="tl">
                    <a:srgbClr val="000000">
                      <a:alpha val="43137"/>
                    </a:srgbClr>
                  </a:outerShdw>
                </a:effectLst>
              </a:rPr>
              <a:t>. </a:t>
            </a:r>
            <a:endParaRPr lang="en-US" sz="2800" b="0" dirty="0" smtClean="0">
              <a:effectLst>
                <a:outerShdw blurRad="38100" dist="38100" dir="2700000" algn="tl">
                  <a:srgbClr val="000000">
                    <a:alpha val="43137"/>
                  </a:srgbClr>
                </a:outerShdw>
              </a:effectLst>
            </a:endParaRPr>
          </a:p>
          <a:p>
            <a:r>
              <a:rPr lang="en-US" sz="2800" i="1" dirty="0" smtClean="0">
                <a:effectLst>
                  <a:outerShdw blurRad="38100" dist="38100" dir="2700000" algn="tl">
                    <a:srgbClr val="000000">
                      <a:alpha val="43137"/>
                    </a:srgbClr>
                  </a:outerShdw>
                </a:effectLst>
              </a:rPr>
              <a:t>The </a:t>
            </a:r>
            <a:r>
              <a:rPr lang="en-US" sz="2800" i="1" dirty="0">
                <a:effectLst>
                  <a:outerShdw blurRad="38100" dist="38100" dir="2700000" algn="tl">
                    <a:srgbClr val="000000">
                      <a:alpha val="43137"/>
                    </a:srgbClr>
                  </a:outerShdw>
                </a:effectLst>
              </a:rPr>
              <a:t>Shoshone people say that long ago Wolf and Coyote got into an argument. Wolf said that people could be brought back to life after they died. Coyote argued that if people returned from death, there would soon be too many of them. Wolf agreed that Coyote was right, but then he arranged for Coyote's son to be the first to die. Coyote asked Wolf to bring his son back to life. However, Wolf reminded Coyote that he had insisted on death, and so his son must remain dead</a:t>
            </a:r>
          </a:p>
        </p:txBody>
      </p:sp>
    </p:spTree>
    <p:extLst>
      <p:ext uri="{BB962C8B-B14F-4D97-AF65-F5344CB8AC3E}">
        <p14:creationId xmlns:p14="http://schemas.microsoft.com/office/powerpoint/2010/main" val="1219084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effectLst>
                  <a:outerShdw blurRad="38100" dist="38100" dir="2700000" algn="tl">
                    <a:srgbClr val="000000">
                      <a:alpha val="43137"/>
                    </a:srgbClr>
                  </a:outerShdw>
                </a:effectLst>
              </a:rPr>
              <a:t>Stories</a:t>
            </a:r>
          </a:p>
        </p:txBody>
      </p:sp>
      <p:sp>
        <p:nvSpPr>
          <p:cNvPr id="3" name="Content Placeholder 2"/>
          <p:cNvSpPr>
            <a:spLocks noGrp="1"/>
          </p:cNvSpPr>
          <p:nvPr>
            <p:ph idx="1"/>
          </p:nvPr>
        </p:nvSpPr>
        <p:spPr/>
        <p:txBody>
          <a:bodyPr>
            <a:normAutofit/>
          </a:bodyPr>
          <a:lstStyle/>
          <a:p>
            <a:r>
              <a:rPr lang="en-US" sz="4000" u="sng" dirty="0">
                <a:hlinkClick r:id="rId2"/>
              </a:rPr>
              <a:t>Native American Stories</a:t>
            </a:r>
            <a:endParaRPr lang="en-US" sz="4000" b="0" dirty="0" smtClean="0">
              <a:effectLst/>
            </a:endParaRPr>
          </a:p>
          <a:p>
            <a:r>
              <a:rPr lang="en-US" sz="4000" u="sng" dirty="0">
                <a:hlinkClick r:id="rId3"/>
              </a:rPr>
              <a:t>Rabbit's tail</a:t>
            </a:r>
            <a:endParaRPr lang="en-US" sz="4000" b="0" dirty="0" smtClean="0">
              <a:effectLst/>
            </a:endParaRPr>
          </a:p>
          <a:p>
            <a:r>
              <a:rPr lang="en-US" sz="4000" u="sng" dirty="0">
                <a:hlinkClick r:id="rId4"/>
              </a:rPr>
              <a:t>Native American Music</a:t>
            </a:r>
            <a:endParaRPr lang="en-US" sz="4000" dirty="0"/>
          </a:p>
        </p:txBody>
      </p:sp>
    </p:spTree>
    <p:extLst>
      <p:ext uri="{BB962C8B-B14F-4D97-AF65-F5344CB8AC3E}">
        <p14:creationId xmlns:p14="http://schemas.microsoft.com/office/powerpoint/2010/main" val="2359755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700" y="27129"/>
            <a:ext cx="8770571" cy="1560716"/>
          </a:xfrm>
        </p:spPr>
        <p:txBody>
          <a:bodyPr/>
          <a:lstStyle/>
          <a:p>
            <a:r>
              <a:rPr lang="en-US" b="1" i="1" dirty="0">
                <a:effectLst>
                  <a:outerShdw blurRad="38100" dist="38100" dir="2700000" algn="tl">
                    <a:srgbClr val="000000">
                      <a:alpha val="43137"/>
                    </a:srgbClr>
                  </a:outerShdw>
                </a:effectLst>
              </a:rPr>
              <a:t>What is a myth?</a:t>
            </a:r>
          </a:p>
        </p:txBody>
      </p:sp>
      <p:sp>
        <p:nvSpPr>
          <p:cNvPr id="3" name="Content Placeholder 2"/>
          <p:cNvSpPr>
            <a:spLocks noGrp="1"/>
          </p:cNvSpPr>
          <p:nvPr>
            <p:ph idx="1"/>
          </p:nvPr>
        </p:nvSpPr>
        <p:spPr>
          <a:xfrm>
            <a:off x="779930" y="2438400"/>
            <a:ext cx="10924342" cy="4083424"/>
          </a:xfrm>
        </p:spPr>
        <p:txBody>
          <a:bodyPr>
            <a:noAutofit/>
          </a:bodyPr>
          <a:lstStyle/>
          <a:p>
            <a:pPr fontAlgn="base"/>
            <a:r>
              <a:rPr lang="en-US" sz="3200" u="sng" dirty="0" smtClean="0">
                <a:effectLst>
                  <a:outerShdw blurRad="38100" dist="38100" dir="2700000" algn="tl">
                    <a:srgbClr val="000000">
                      <a:alpha val="43137"/>
                    </a:srgbClr>
                  </a:outerShdw>
                </a:effectLst>
              </a:rPr>
              <a:t>verbally</a:t>
            </a:r>
            <a:r>
              <a:rPr lang="en-US" sz="3200" dirty="0" smtClean="0">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passed down through generations by </a:t>
            </a:r>
            <a:r>
              <a:rPr lang="en-US" sz="3200" u="sng" dirty="0">
                <a:effectLst>
                  <a:outerShdw blurRad="38100" dist="38100" dir="2700000" algn="tl">
                    <a:srgbClr val="000000">
                      <a:alpha val="43137"/>
                    </a:srgbClr>
                  </a:outerShdw>
                </a:effectLst>
              </a:rPr>
              <a:t>story tellers</a:t>
            </a:r>
            <a:r>
              <a:rPr lang="en-US" sz="3200" dirty="0">
                <a:effectLst>
                  <a:outerShdw blurRad="38100" dist="38100" dir="2700000" algn="tl">
                    <a:srgbClr val="000000">
                      <a:alpha val="43137"/>
                    </a:srgbClr>
                  </a:outerShdw>
                </a:effectLst>
              </a:rPr>
              <a:t>. </a:t>
            </a:r>
          </a:p>
          <a:p>
            <a:pPr fontAlgn="base"/>
            <a:r>
              <a:rPr lang="en-US" sz="3200" dirty="0" smtClean="0">
                <a:effectLst>
                  <a:outerShdw blurRad="38100" dist="38100" dir="2700000" algn="tl">
                    <a:srgbClr val="000000">
                      <a:alpha val="43137"/>
                    </a:srgbClr>
                  </a:outerShdw>
                </a:effectLst>
              </a:rPr>
              <a:t>The </a:t>
            </a:r>
            <a:r>
              <a:rPr lang="en-US" sz="3200" dirty="0">
                <a:effectLst>
                  <a:outerShdw blurRad="38100" dist="38100" dir="2700000" algn="tl">
                    <a:srgbClr val="000000">
                      <a:alpha val="43137"/>
                    </a:srgbClr>
                  </a:outerShdw>
                </a:effectLst>
              </a:rPr>
              <a:t>role of the Medicine Man or </a:t>
            </a:r>
            <a:r>
              <a:rPr lang="en-US" sz="3200" u="sng" dirty="0">
                <a:effectLst>
                  <a:outerShdw blurRad="38100" dist="38100" dir="2700000" algn="tl">
                    <a:srgbClr val="000000">
                      <a:alpha val="43137"/>
                    </a:srgbClr>
                  </a:outerShdw>
                </a:effectLst>
              </a:rPr>
              <a:t>Shaman</a:t>
            </a:r>
            <a:r>
              <a:rPr lang="en-US" sz="3200" dirty="0">
                <a:effectLst>
                  <a:outerShdw blurRad="38100" dist="38100" dir="2700000" algn="tl">
                    <a:srgbClr val="000000">
                      <a:alpha val="43137"/>
                    </a:srgbClr>
                  </a:outerShdw>
                </a:effectLst>
              </a:rPr>
              <a:t> in Native American tribes included that of an </a:t>
            </a:r>
            <a:r>
              <a:rPr lang="en-US" sz="3200" u="sng" dirty="0">
                <a:effectLst>
                  <a:outerShdw blurRad="38100" dist="38100" dir="2700000" algn="tl">
                    <a:srgbClr val="000000">
                      <a:alpha val="43137"/>
                    </a:srgbClr>
                  </a:outerShdw>
                </a:effectLst>
              </a:rPr>
              <a:t>educator and </a:t>
            </a:r>
            <a:r>
              <a:rPr lang="en-US" sz="3200" u="sng" dirty="0" smtClean="0">
                <a:effectLst>
                  <a:outerShdw blurRad="38100" dist="38100" dir="2700000" algn="tl">
                    <a:srgbClr val="000000">
                      <a:alpha val="43137"/>
                    </a:srgbClr>
                  </a:outerShdw>
                </a:effectLst>
              </a:rPr>
              <a:t>historian</a:t>
            </a:r>
            <a:r>
              <a:rPr lang="en-US" sz="3200" dirty="0" smtClean="0">
                <a:effectLst>
                  <a:outerShdw blurRad="38100" dist="38100" dir="2700000" algn="tl">
                    <a:srgbClr val="000000">
                      <a:alpha val="43137"/>
                    </a:srgbClr>
                  </a:outerShdw>
                </a:effectLst>
              </a:rPr>
              <a:t> – the </a:t>
            </a:r>
            <a:r>
              <a:rPr lang="en-US" sz="3200" dirty="0">
                <a:effectLst>
                  <a:outerShdw blurRad="38100" dist="38100" dir="2700000" algn="tl">
                    <a:srgbClr val="000000">
                      <a:alpha val="43137"/>
                    </a:srgbClr>
                  </a:outerShdw>
                </a:effectLst>
              </a:rPr>
              <a:t>keeper of </a:t>
            </a:r>
            <a:r>
              <a:rPr lang="en-US" sz="3200" u="sng" dirty="0">
                <a:effectLst>
                  <a:outerShdw blurRad="38100" dist="38100" dir="2700000" algn="tl">
                    <a:srgbClr val="000000">
                      <a:alpha val="43137"/>
                    </a:srgbClr>
                  </a:outerShdw>
                </a:effectLst>
              </a:rPr>
              <a:t>myths, legends, traditions and tribal wisdom</a:t>
            </a:r>
            <a:r>
              <a:rPr lang="en-US" sz="3200" dirty="0">
                <a:effectLst>
                  <a:outerShdw blurRad="38100" dist="38100" dir="2700000" algn="tl">
                    <a:srgbClr val="000000">
                      <a:alpha val="43137"/>
                    </a:srgbClr>
                  </a:outerShdw>
                </a:effectLst>
              </a:rPr>
              <a:t>. </a:t>
            </a:r>
          </a:p>
          <a:p>
            <a:pPr fontAlgn="base"/>
            <a:r>
              <a:rPr lang="en-US" sz="3200" dirty="0" smtClean="0">
                <a:effectLst>
                  <a:outerShdw blurRad="38100" dist="38100" dir="2700000" algn="tl">
                    <a:srgbClr val="000000">
                      <a:alpha val="43137"/>
                    </a:srgbClr>
                  </a:outerShdw>
                </a:effectLst>
              </a:rPr>
              <a:t>Native </a:t>
            </a:r>
            <a:r>
              <a:rPr lang="en-US" sz="3200" dirty="0">
                <a:effectLst>
                  <a:outerShdw blurRad="38100" dist="38100" dir="2700000" algn="tl">
                    <a:srgbClr val="000000">
                      <a:alpha val="43137"/>
                    </a:srgbClr>
                  </a:outerShdw>
                </a:effectLst>
              </a:rPr>
              <a:t>American Mythology tells about the lives of </a:t>
            </a:r>
            <a:r>
              <a:rPr lang="en-US" sz="3200" u="sng" dirty="0">
                <a:effectLst>
                  <a:outerShdw blurRad="38100" dist="38100" dir="2700000" algn="tl">
                    <a:srgbClr val="000000">
                      <a:alpha val="43137"/>
                    </a:srgbClr>
                  </a:outerShdw>
                </a:effectLst>
              </a:rPr>
              <a:t>humans, animals and deities</a:t>
            </a:r>
            <a:r>
              <a:rPr lang="en-US" sz="3200" dirty="0">
                <a:effectLst>
                  <a:outerShdw blurRad="38100" dist="38100" dir="2700000" algn="tl">
                    <a:srgbClr val="000000">
                      <a:alpha val="43137"/>
                    </a:srgbClr>
                  </a:outerShdw>
                </a:effectLst>
              </a:rPr>
              <a:t> that attempt to explain the </a:t>
            </a:r>
            <a:r>
              <a:rPr lang="en-US" sz="3200" u="sng" dirty="0">
                <a:effectLst>
                  <a:outerShdw blurRad="38100" dist="38100" dir="2700000" algn="tl">
                    <a:srgbClr val="000000">
                      <a:alpha val="43137"/>
                    </a:srgbClr>
                  </a:outerShdw>
                </a:effectLst>
              </a:rPr>
              <a:t>origins and fundamental values</a:t>
            </a:r>
            <a:r>
              <a:rPr lang="en-US" sz="3200" dirty="0">
                <a:effectLst>
                  <a:outerShdw blurRad="38100" dist="38100" dir="2700000" algn="tl">
                    <a:srgbClr val="000000">
                      <a:alpha val="43137"/>
                    </a:srgbClr>
                  </a:outerShdw>
                </a:effectLst>
              </a:rPr>
              <a:t> of a given culture</a:t>
            </a:r>
            <a:r>
              <a:rPr lang="en-US" sz="3200" dirty="0" smtClean="0">
                <a:effectLst>
                  <a:outerShdw blurRad="38100" dist="38100" dir="2700000" algn="tl">
                    <a:srgbClr val="000000">
                      <a:alpha val="43137"/>
                    </a:srgbClr>
                  </a:outerShdw>
                </a:effectLst>
              </a:rPr>
              <a:t>.</a:t>
            </a:r>
            <a:endParaRPr lang="en-US" sz="3200" dirty="0">
              <a:effectLst>
                <a:outerShdw blurRad="38100" dist="38100" dir="2700000" algn="tl">
                  <a:srgbClr val="000000">
                    <a:alpha val="43137"/>
                  </a:srgbClr>
                </a:outerShdw>
              </a:effectLst>
            </a:endParaRPr>
          </a:p>
        </p:txBody>
      </p:sp>
      <p:sp>
        <p:nvSpPr>
          <p:cNvPr id="4" name="TextBox 3"/>
          <p:cNvSpPr txBox="1"/>
          <p:nvPr/>
        </p:nvSpPr>
        <p:spPr>
          <a:xfrm>
            <a:off x="2436446" y="874349"/>
            <a:ext cx="9267825" cy="1138773"/>
          </a:xfrm>
          <a:prstGeom prst="rect">
            <a:avLst/>
          </a:prstGeom>
          <a:noFill/>
        </p:spPr>
        <p:txBody>
          <a:bodyPr wrap="square" rtlCol="0">
            <a:spAutoFit/>
          </a:bodyPr>
          <a:lstStyle/>
          <a:p>
            <a:r>
              <a:rPr lang="en-US" sz="3400" u="sng" dirty="0" smtClean="0">
                <a:effectLst>
                  <a:outerShdw blurRad="38100" dist="38100" dir="2700000" algn="tl">
                    <a:srgbClr val="000000">
                      <a:alpha val="43137"/>
                    </a:srgbClr>
                  </a:outerShdw>
                </a:effectLst>
              </a:rPr>
              <a:t>ancient </a:t>
            </a:r>
            <a:r>
              <a:rPr lang="en-US" sz="3400" u="sng" dirty="0">
                <a:effectLst>
                  <a:outerShdw blurRad="38100" dist="38100" dir="2700000" algn="tl">
                    <a:srgbClr val="000000">
                      <a:alpha val="43137"/>
                    </a:srgbClr>
                  </a:outerShdw>
                </a:effectLst>
              </a:rPr>
              <a:t>stories that have been handed down from generation to generation in a particular culture</a:t>
            </a:r>
            <a:r>
              <a:rPr lang="en-US" sz="3400" dirty="0">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1803098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700" y="97698"/>
            <a:ext cx="8770571" cy="1560716"/>
          </a:xfrm>
        </p:spPr>
        <p:txBody>
          <a:bodyPr/>
          <a:lstStyle/>
          <a:p>
            <a:r>
              <a:rPr lang="en-US" b="1" i="1" dirty="0"/>
              <a:t>The Oral Tradition</a:t>
            </a:r>
            <a:endParaRPr lang="en-US" dirty="0"/>
          </a:p>
        </p:txBody>
      </p:sp>
      <p:sp>
        <p:nvSpPr>
          <p:cNvPr id="3" name="Content Placeholder 2"/>
          <p:cNvSpPr>
            <a:spLocks noGrp="1"/>
          </p:cNvSpPr>
          <p:nvPr>
            <p:ph idx="1"/>
          </p:nvPr>
        </p:nvSpPr>
        <p:spPr>
          <a:xfrm>
            <a:off x="1398494" y="2109776"/>
            <a:ext cx="10531569" cy="4527176"/>
          </a:xfrm>
        </p:spPr>
        <p:txBody>
          <a:bodyPr>
            <a:noAutofit/>
          </a:bodyPr>
          <a:lstStyle/>
          <a:p>
            <a:pPr fontAlgn="base"/>
            <a:r>
              <a:rPr lang="en-US" sz="3500" dirty="0">
                <a:effectLst>
                  <a:outerShdw blurRad="38100" dist="38100" dir="2700000" algn="tl">
                    <a:srgbClr val="000000">
                      <a:alpha val="43137"/>
                    </a:srgbClr>
                  </a:outerShdw>
                </a:effectLst>
              </a:rPr>
              <a:t>Before the arrival of Europeans and the spread of European influence, Native Americans </a:t>
            </a:r>
            <a:r>
              <a:rPr lang="en-US" sz="3500" u="sng" dirty="0">
                <a:effectLst>
                  <a:outerShdw blurRad="38100" dist="38100" dir="2700000" algn="tl">
                    <a:srgbClr val="000000">
                      <a:alpha val="43137"/>
                    </a:srgbClr>
                  </a:outerShdw>
                </a:effectLst>
              </a:rPr>
              <a:t>did not use written languages</a:t>
            </a:r>
            <a:r>
              <a:rPr lang="en-US" sz="3500" dirty="0">
                <a:effectLst>
                  <a:outerShdw blurRad="38100" dist="38100" dir="2700000" algn="tl">
                    <a:srgbClr val="000000">
                      <a:alpha val="43137"/>
                    </a:srgbClr>
                  </a:outerShdw>
                </a:effectLst>
              </a:rPr>
              <a:t>.</a:t>
            </a:r>
            <a:endParaRPr lang="en-US" sz="3500" b="1" i="1" dirty="0">
              <a:effectLst>
                <a:outerShdw blurRad="38100" dist="38100" dir="2700000" algn="tl">
                  <a:srgbClr val="000000">
                    <a:alpha val="43137"/>
                  </a:srgbClr>
                </a:outerShdw>
              </a:effectLst>
            </a:endParaRPr>
          </a:p>
          <a:p>
            <a:pPr fontAlgn="base"/>
            <a:r>
              <a:rPr lang="en-US" sz="3500" dirty="0" smtClean="0">
                <a:effectLst>
                  <a:outerShdw blurRad="38100" dist="38100" dir="2700000" algn="tl">
                    <a:srgbClr val="000000">
                      <a:alpha val="43137"/>
                    </a:srgbClr>
                  </a:outerShdw>
                </a:effectLst>
              </a:rPr>
              <a:t>As </a:t>
            </a:r>
            <a:r>
              <a:rPr lang="en-US" sz="3500" dirty="0">
                <a:effectLst>
                  <a:outerShdw blurRad="38100" dist="38100" dir="2700000" algn="tl">
                    <a:srgbClr val="000000">
                      <a:alpha val="43137"/>
                    </a:srgbClr>
                  </a:outerShdw>
                </a:effectLst>
              </a:rPr>
              <a:t>a result, their </a:t>
            </a:r>
            <a:r>
              <a:rPr lang="en-US" sz="3500" u="sng" dirty="0">
                <a:effectLst>
                  <a:outerShdw blurRad="38100" dist="38100" dir="2700000" algn="tl">
                    <a:srgbClr val="000000">
                      <a:alpha val="43137"/>
                    </a:srgbClr>
                  </a:outerShdw>
                </a:effectLst>
              </a:rPr>
              <a:t>myths and legends</a:t>
            </a:r>
            <a:r>
              <a:rPr lang="en-US" sz="3500" dirty="0">
                <a:effectLst>
                  <a:outerShdw blurRad="38100" dist="38100" dir="2700000" algn="tl">
                    <a:srgbClr val="000000">
                      <a:alpha val="43137"/>
                    </a:srgbClr>
                  </a:outerShdw>
                </a:effectLst>
              </a:rPr>
              <a:t> were passed from generation to generation in </a:t>
            </a:r>
            <a:r>
              <a:rPr lang="en-US" sz="3500" u="sng" dirty="0">
                <a:effectLst>
                  <a:outerShdw blurRad="38100" dist="38100" dir="2700000" algn="tl">
                    <a:srgbClr val="000000">
                      <a:alpha val="43137"/>
                    </a:srgbClr>
                  </a:outerShdw>
                </a:effectLst>
              </a:rPr>
              <a:t>oral</a:t>
            </a:r>
            <a:r>
              <a:rPr lang="en-US" sz="3500" dirty="0">
                <a:effectLst>
                  <a:outerShdw blurRad="38100" dist="38100" dir="2700000" algn="tl">
                    <a:srgbClr val="000000">
                      <a:alpha val="43137"/>
                    </a:srgbClr>
                  </a:outerShdw>
                </a:effectLst>
              </a:rPr>
              <a:t> form, usually by special storytellers who sometimes used objects such as </a:t>
            </a:r>
            <a:r>
              <a:rPr lang="en-US" sz="3500" u="sng" dirty="0">
                <a:effectLst>
                  <a:outerShdw blurRad="38100" dist="38100" dir="2700000" algn="tl">
                    <a:srgbClr val="000000">
                      <a:alpha val="43137"/>
                    </a:srgbClr>
                  </a:outerShdw>
                </a:effectLst>
              </a:rPr>
              <a:t>stone carvings, shells, rugs, or pottery</a:t>
            </a:r>
            <a:r>
              <a:rPr lang="en-US" sz="3500" dirty="0">
                <a:effectLst>
                  <a:outerShdw blurRad="38100" dist="38100" dir="2700000" algn="tl">
                    <a:srgbClr val="000000">
                      <a:alpha val="43137"/>
                    </a:srgbClr>
                  </a:outerShdw>
                </a:effectLst>
              </a:rPr>
              <a:t> to illustrate the tales</a:t>
            </a:r>
            <a:r>
              <a:rPr lang="en-US" sz="3500" dirty="0" smtClean="0">
                <a:effectLst>
                  <a:outerShdw blurRad="38100" dist="38100" dir="2700000" algn="tl">
                    <a:srgbClr val="000000">
                      <a:alpha val="43137"/>
                    </a:srgbClr>
                  </a:outerShdw>
                </a:effectLst>
              </a:rPr>
              <a:t>.</a:t>
            </a:r>
            <a:endParaRPr lang="en-US" sz="35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1923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700" y="138039"/>
            <a:ext cx="8770571" cy="1560716"/>
          </a:xfrm>
        </p:spPr>
        <p:txBody>
          <a:bodyPr/>
          <a:lstStyle/>
          <a:p>
            <a:r>
              <a:rPr lang="en-US" b="1" i="1" dirty="0">
                <a:effectLst>
                  <a:outerShdw blurRad="38100" dist="38100" dir="2700000" algn="tl">
                    <a:srgbClr val="000000">
                      <a:alpha val="43137"/>
                    </a:srgbClr>
                  </a:outerShdw>
                </a:effectLst>
              </a:rPr>
              <a:t>Mythical Creatures</a:t>
            </a:r>
            <a:endParaRPr lang="en-US"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694329" y="2166098"/>
            <a:ext cx="10009942" cy="4459940"/>
          </a:xfrm>
        </p:spPr>
        <p:txBody>
          <a:bodyPr>
            <a:noAutofit/>
          </a:bodyPr>
          <a:lstStyle/>
          <a:p>
            <a:pPr fontAlgn="base"/>
            <a:r>
              <a:rPr lang="en-US" sz="3600" dirty="0">
                <a:effectLst>
                  <a:outerShdw blurRad="38100" dist="38100" dir="2700000" algn="tl">
                    <a:srgbClr val="000000">
                      <a:alpha val="43137"/>
                    </a:srgbClr>
                  </a:outerShdw>
                </a:effectLst>
              </a:rPr>
              <a:t>Mythical Creatures are legendary </a:t>
            </a:r>
            <a:r>
              <a:rPr lang="en-US" sz="3600" u="sng" dirty="0">
                <a:effectLst>
                  <a:outerShdw blurRad="38100" dist="38100" dir="2700000" algn="tl">
                    <a:srgbClr val="000000">
                      <a:alpha val="43137"/>
                    </a:srgbClr>
                  </a:outerShdw>
                </a:effectLst>
              </a:rPr>
              <a:t>beasts, monsters or massive animals </a:t>
            </a:r>
            <a:r>
              <a:rPr lang="en-US" sz="3600" dirty="0">
                <a:effectLst>
                  <a:outerShdw blurRad="38100" dist="38100" dir="2700000" algn="tl">
                    <a:srgbClr val="000000">
                      <a:alpha val="43137"/>
                    </a:srgbClr>
                  </a:outerShdw>
                </a:effectLst>
              </a:rPr>
              <a:t>that are based on the stories, myths and legends of the </a:t>
            </a:r>
            <a:r>
              <a:rPr lang="en-US" sz="3600" u="sng" dirty="0">
                <a:effectLst>
                  <a:outerShdw blurRad="38100" dist="38100" dir="2700000" algn="tl">
                    <a:srgbClr val="000000">
                      <a:alpha val="43137"/>
                    </a:srgbClr>
                  </a:outerShdw>
                </a:effectLst>
              </a:rPr>
              <a:t>different tribes </a:t>
            </a:r>
            <a:r>
              <a:rPr lang="en-US" sz="3600" dirty="0">
                <a:effectLst>
                  <a:outerShdw blurRad="38100" dist="38100" dir="2700000" algn="tl">
                    <a:srgbClr val="000000">
                      <a:alpha val="43137"/>
                    </a:srgbClr>
                  </a:outerShdw>
                </a:effectLst>
              </a:rPr>
              <a:t>of Native American Indians. </a:t>
            </a:r>
          </a:p>
          <a:p>
            <a:pPr fontAlgn="base"/>
            <a:r>
              <a:rPr lang="en-US" sz="3600" dirty="0" smtClean="0">
                <a:effectLst>
                  <a:outerShdw blurRad="38100" dist="38100" dir="2700000" algn="tl">
                    <a:srgbClr val="000000">
                      <a:alpha val="43137"/>
                    </a:srgbClr>
                  </a:outerShdw>
                </a:effectLst>
              </a:rPr>
              <a:t>These </a:t>
            </a:r>
            <a:r>
              <a:rPr lang="en-US" sz="3600" dirty="0">
                <a:effectLst>
                  <a:outerShdw blurRad="38100" dist="38100" dir="2700000" algn="tl">
                    <a:srgbClr val="000000">
                      <a:alpha val="43137"/>
                    </a:srgbClr>
                  </a:outerShdw>
                </a:effectLst>
              </a:rPr>
              <a:t>mythical creatures have been brought to life in </a:t>
            </a:r>
            <a:r>
              <a:rPr lang="en-US" sz="3600" u="sng" dirty="0">
                <a:effectLst>
                  <a:outerShdw blurRad="38100" dist="38100" dir="2700000" algn="tl">
                    <a:srgbClr val="000000">
                      <a:alpha val="43137"/>
                    </a:srgbClr>
                  </a:outerShdw>
                </a:effectLst>
              </a:rPr>
              <a:t>stories, dances, ceremonies and works of art</a:t>
            </a:r>
            <a:r>
              <a:rPr lang="en-US" sz="3600" dirty="0" smtClean="0">
                <a:effectLst>
                  <a:outerShdw blurRad="38100" dist="38100" dir="2700000" algn="tl">
                    <a:srgbClr val="000000">
                      <a:alpha val="43137"/>
                    </a:srgbClr>
                  </a:outerShdw>
                </a:effectLst>
              </a:rPr>
              <a:t>.</a:t>
            </a:r>
            <a:endParaRPr lang="en-US"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81278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700" y="138039"/>
            <a:ext cx="8770571" cy="1560716"/>
          </a:xfrm>
        </p:spPr>
        <p:txBody>
          <a:bodyPr/>
          <a:lstStyle/>
          <a:p>
            <a:r>
              <a:rPr lang="en-US" b="1" i="1" dirty="0">
                <a:effectLst>
                  <a:outerShdw blurRad="38100" dist="38100" dir="2700000" algn="tl">
                    <a:srgbClr val="000000">
                      <a:alpha val="43137"/>
                    </a:srgbClr>
                  </a:outerShdw>
                </a:effectLst>
              </a:rPr>
              <a:t>Mythical Creatures</a:t>
            </a:r>
            <a:endParaRPr lang="en-US"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694330" y="2223248"/>
            <a:ext cx="10009942" cy="4459940"/>
          </a:xfrm>
        </p:spPr>
        <p:txBody>
          <a:bodyPr>
            <a:noAutofit/>
          </a:bodyPr>
          <a:lstStyle/>
          <a:p>
            <a:pPr fontAlgn="base"/>
            <a:r>
              <a:rPr lang="en-US" sz="3600" dirty="0" smtClean="0">
                <a:effectLst>
                  <a:outerShdw blurRad="38100" dist="38100" dir="2700000" algn="tl">
                    <a:srgbClr val="000000">
                      <a:alpha val="43137"/>
                    </a:srgbClr>
                  </a:outerShdw>
                </a:effectLst>
              </a:rPr>
              <a:t>The </a:t>
            </a:r>
            <a:r>
              <a:rPr lang="en-US" sz="3600" dirty="0">
                <a:effectLst>
                  <a:outerShdw blurRad="38100" dist="38100" dir="2700000" algn="tl">
                    <a:srgbClr val="000000">
                      <a:alpha val="43137"/>
                    </a:srgbClr>
                  </a:outerShdw>
                </a:effectLst>
              </a:rPr>
              <a:t>stories, legends and myths relating to Mythical Creatures are stirred by explanations of the </a:t>
            </a:r>
            <a:r>
              <a:rPr lang="en-US" sz="3600" u="sng" dirty="0">
                <a:effectLst>
                  <a:outerShdw blurRad="38100" dist="38100" dir="2700000" algn="tl">
                    <a:srgbClr val="000000">
                      <a:alpha val="43137"/>
                    </a:srgbClr>
                  </a:outerShdw>
                </a:effectLst>
              </a:rPr>
              <a:t>unknown</a:t>
            </a:r>
            <a:r>
              <a:rPr lang="en-US" sz="3600" dirty="0">
                <a:effectLst>
                  <a:outerShdw blurRad="38100" dist="38100" dir="2700000" algn="tl">
                    <a:srgbClr val="000000">
                      <a:alpha val="43137"/>
                    </a:srgbClr>
                  </a:outerShdw>
                </a:effectLst>
              </a:rPr>
              <a:t> and the </a:t>
            </a:r>
            <a:r>
              <a:rPr lang="en-US" sz="3600" u="sng" dirty="0">
                <a:effectLst>
                  <a:outerShdw blurRad="38100" dist="38100" dir="2700000" algn="tl">
                    <a:srgbClr val="000000">
                      <a:alpha val="43137"/>
                    </a:srgbClr>
                  </a:outerShdw>
                </a:effectLst>
              </a:rPr>
              <a:t>supernatura</a:t>
            </a:r>
            <a:r>
              <a:rPr lang="en-US" sz="3600" dirty="0">
                <a:effectLst>
                  <a:outerShdw blurRad="38100" dist="38100" dir="2700000" algn="tl">
                    <a:srgbClr val="000000">
                      <a:alpha val="43137"/>
                    </a:srgbClr>
                  </a:outerShdw>
                </a:effectLst>
              </a:rPr>
              <a:t>l. </a:t>
            </a:r>
          </a:p>
          <a:p>
            <a:pPr fontAlgn="base"/>
            <a:r>
              <a:rPr lang="en-US" sz="3600" dirty="0" smtClean="0">
                <a:effectLst>
                  <a:outerShdw blurRad="38100" dist="38100" dir="2700000" algn="tl">
                    <a:srgbClr val="000000">
                      <a:alpha val="43137"/>
                    </a:srgbClr>
                  </a:outerShdw>
                </a:effectLst>
              </a:rPr>
              <a:t>Misguided </a:t>
            </a:r>
            <a:r>
              <a:rPr lang="en-US" sz="3600" dirty="0">
                <a:effectLst>
                  <a:outerShdw blurRad="38100" dist="38100" dir="2700000" algn="tl">
                    <a:srgbClr val="000000">
                      <a:alpha val="43137"/>
                    </a:srgbClr>
                  </a:outerShdw>
                </a:effectLst>
              </a:rPr>
              <a:t>ideas, </a:t>
            </a:r>
            <a:r>
              <a:rPr lang="en-US" sz="3600" u="sng" dirty="0">
                <a:effectLst>
                  <a:outerShdw blurRad="38100" dist="38100" dir="2700000" algn="tl">
                    <a:srgbClr val="000000">
                      <a:alpha val="43137"/>
                    </a:srgbClr>
                  </a:outerShdw>
                </a:effectLst>
              </a:rPr>
              <a:t>speculation</a:t>
            </a:r>
            <a:r>
              <a:rPr lang="en-US" sz="3600" dirty="0">
                <a:effectLst>
                  <a:outerShdw blurRad="38100" dist="38100" dir="2700000" algn="tl">
                    <a:srgbClr val="000000">
                      <a:alpha val="43137"/>
                    </a:srgbClr>
                  </a:outerShdw>
                </a:effectLst>
              </a:rPr>
              <a:t>, </a:t>
            </a:r>
            <a:r>
              <a:rPr lang="en-US" sz="3600" u="sng" dirty="0">
                <a:effectLst>
                  <a:outerShdw blurRad="38100" dist="38100" dir="2700000" algn="tl">
                    <a:srgbClr val="000000">
                      <a:alpha val="43137"/>
                    </a:srgbClr>
                  </a:outerShdw>
                </a:effectLst>
              </a:rPr>
              <a:t>fear</a:t>
            </a:r>
            <a:r>
              <a:rPr lang="en-US" sz="3600" dirty="0">
                <a:effectLst>
                  <a:outerShdw blurRad="38100" dist="38100" dir="2700000" algn="tl">
                    <a:srgbClr val="000000">
                      <a:alpha val="43137"/>
                    </a:srgbClr>
                  </a:outerShdw>
                </a:effectLst>
              </a:rPr>
              <a:t>, or </a:t>
            </a:r>
            <a:r>
              <a:rPr lang="en-US" sz="3600" u="sng" dirty="0">
                <a:effectLst>
                  <a:outerShdw blurRad="38100" dist="38100" dir="2700000" algn="tl">
                    <a:srgbClr val="000000">
                      <a:alpha val="43137"/>
                    </a:srgbClr>
                  </a:outerShdw>
                </a:effectLst>
              </a:rPr>
              <a:t>imagination</a:t>
            </a:r>
            <a:r>
              <a:rPr lang="en-US" sz="3600" dirty="0">
                <a:effectLst>
                  <a:outerShdw blurRad="38100" dist="38100" dir="2700000" algn="tl">
                    <a:srgbClr val="000000">
                      <a:alpha val="43137"/>
                    </a:srgbClr>
                  </a:outerShdw>
                </a:effectLst>
              </a:rPr>
              <a:t> have inspired the development of many legendary monsters and mythical creatures that are found in the culture of Native American Indians</a:t>
            </a:r>
            <a:r>
              <a:rPr lang="en-US" sz="3600" dirty="0" smtClean="0">
                <a:effectLst>
                  <a:outerShdw blurRad="38100" dist="38100" dir="2700000" algn="tl">
                    <a:srgbClr val="000000">
                      <a:alpha val="43137"/>
                    </a:srgbClr>
                  </a:outerShdw>
                </a:effectLst>
              </a:rPr>
              <a:t>.</a:t>
            </a:r>
            <a:endParaRPr lang="en-US"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73389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lh5.googleusercontent.com/WjXvjJYD-6V67ke8KwLYrJDQJURL4RTwpaRIKgkWin0qrZbsTIukzkoXDAzHUsHxct4iGxnNo5h_zkOg7YuuM8S2DhC9sJYJXYWpXijwpVglAG_99BbboO1dqZHRqmQbrAtpajuhWy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40906" y="20398"/>
            <a:ext cx="3460369" cy="210866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b="1" i="1" dirty="0">
                <a:effectLst>
                  <a:outerShdw blurRad="38100" dist="38100" dir="2700000" algn="tl">
                    <a:srgbClr val="000000">
                      <a:alpha val="43137"/>
                    </a:srgbClr>
                  </a:outerShdw>
                </a:effectLst>
              </a:rPr>
              <a:t>Mythical </a:t>
            </a:r>
            <a:r>
              <a:rPr lang="en-US" b="1" i="1" dirty="0" smtClean="0">
                <a:effectLst>
                  <a:outerShdw blurRad="38100" dist="38100" dir="2700000" algn="tl">
                    <a:srgbClr val="000000">
                      <a:alpha val="43137"/>
                    </a:srgbClr>
                  </a:outerShdw>
                </a:effectLst>
              </a:rPr>
              <a:t/>
            </a:r>
            <a:br>
              <a:rPr lang="en-US" b="1" i="1" dirty="0" smtClean="0">
                <a:effectLst>
                  <a:outerShdw blurRad="38100" dist="38100" dir="2700000" algn="tl">
                    <a:srgbClr val="000000">
                      <a:alpha val="43137"/>
                    </a:srgbClr>
                  </a:outerShdw>
                </a:effectLst>
              </a:rPr>
            </a:br>
            <a:r>
              <a:rPr lang="en-US" b="1" i="1" dirty="0" smtClean="0">
                <a:effectLst>
                  <a:outerShdw blurRad="38100" dist="38100" dir="2700000" algn="tl">
                    <a:srgbClr val="000000">
                      <a:alpha val="43137"/>
                    </a:srgbClr>
                  </a:outerShdw>
                </a:effectLst>
              </a:rPr>
              <a:t>Creatures</a:t>
            </a:r>
            <a:endParaRPr lang="en-US"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135666" y="2290481"/>
            <a:ext cx="10568605" cy="4244789"/>
          </a:xfrm>
        </p:spPr>
        <p:txBody>
          <a:bodyPr>
            <a:noAutofit/>
          </a:bodyPr>
          <a:lstStyle/>
          <a:p>
            <a:r>
              <a:rPr lang="en-US" sz="3200" b="1" dirty="0">
                <a:effectLst>
                  <a:outerShdw blurRad="38100" dist="38100" dir="2700000" algn="tl">
                    <a:srgbClr val="000000">
                      <a:alpha val="43137"/>
                    </a:srgbClr>
                  </a:outerShdw>
                </a:effectLst>
              </a:rPr>
              <a:t>Mythical Creatures - Monsters created from combination </a:t>
            </a:r>
            <a:r>
              <a:rPr lang="en-US" sz="3200" b="1" dirty="0" smtClean="0">
                <a:effectLst>
                  <a:outerShdw blurRad="38100" dist="38100" dir="2700000" algn="tl">
                    <a:srgbClr val="000000">
                      <a:alpha val="43137"/>
                    </a:srgbClr>
                  </a:outerShdw>
                </a:effectLst>
              </a:rPr>
              <a:t>of two or more </a:t>
            </a:r>
            <a:r>
              <a:rPr lang="en-US" sz="3200" b="1" dirty="0">
                <a:effectLst>
                  <a:outerShdw blurRad="38100" dist="38100" dir="2700000" algn="tl">
                    <a:srgbClr val="000000">
                      <a:alpha val="43137"/>
                    </a:srgbClr>
                  </a:outerShdw>
                </a:effectLst>
              </a:rPr>
              <a:t>animals</a:t>
            </a:r>
            <a:endParaRPr lang="en-US" sz="3200" b="0" dirty="0" smtClean="0">
              <a:effectLst>
                <a:outerShdw blurRad="38100" dist="38100" dir="2700000" algn="tl">
                  <a:srgbClr val="000000">
                    <a:alpha val="43137"/>
                  </a:srgbClr>
                </a:outerShdw>
              </a:effectLst>
            </a:endParaRPr>
          </a:p>
          <a:p>
            <a:r>
              <a:rPr lang="en-US" sz="3200" dirty="0" smtClean="0">
                <a:effectLst>
                  <a:outerShdw blurRad="38100" dist="38100" dir="2700000" algn="tl">
                    <a:srgbClr val="000000">
                      <a:alpha val="43137"/>
                    </a:srgbClr>
                  </a:outerShdw>
                </a:effectLst>
              </a:rPr>
              <a:t>An </a:t>
            </a:r>
            <a:r>
              <a:rPr lang="en-US" sz="3200" dirty="0">
                <a:effectLst>
                  <a:outerShdw blurRad="38100" dist="38100" dir="2700000" algn="tl">
                    <a:srgbClr val="000000">
                      <a:alpha val="43137"/>
                    </a:srgbClr>
                  </a:outerShdw>
                </a:effectLst>
              </a:rPr>
              <a:t>example </a:t>
            </a:r>
            <a:r>
              <a:rPr lang="en-US" sz="3200" dirty="0" smtClean="0">
                <a:effectLst>
                  <a:outerShdw blurRad="38100" dist="38100" dir="2700000" algn="tl">
                    <a:srgbClr val="000000">
                      <a:alpha val="43137"/>
                    </a:srgbClr>
                  </a:outerShdw>
                </a:effectLst>
              </a:rPr>
              <a:t>is </a:t>
            </a:r>
            <a:r>
              <a:rPr lang="en-US" sz="3200" dirty="0">
                <a:effectLst>
                  <a:outerShdw blurRad="38100" dist="38100" dir="2700000" algn="tl">
                    <a:srgbClr val="000000">
                      <a:alpha val="43137"/>
                    </a:srgbClr>
                  </a:outerShdw>
                </a:effectLst>
              </a:rPr>
              <a:t>the </a:t>
            </a:r>
            <a:r>
              <a:rPr lang="en-US" sz="3200" u="sng" dirty="0">
                <a:effectLst>
                  <a:outerShdw blurRad="38100" dist="38100" dir="2700000" algn="tl">
                    <a:srgbClr val="000000">
                      <a:alpha val="43137"/>
                    </a:srgbClr>
                  </a:outerShdw>
                </a:effectLst>
                <a:hlinkClick r:id="rId4"/>
              </a:rPr>
              <a:t>Piasa Bird</a:t>
            </a:r>
            <a:r>
              <a:rPr lang="en-US" sz="3200" dirty="0">
                <a:effectLst>
                  <a:outerShdw blurRad="38100" dist="38100" dir="2700000" algn="tl">
                    <a:srgbClr val="000000">
                      <a:alpha val="43137"/>
                    </a:srgbClr>
                  </a:outerShdw>
                </a:effectLst>
              </a:rPr>
              <a:t> that is shown in the </a:t>
            </a:r>
            <a:r>
              <a:rPr lang="en-US" sz="3200" dirty="0" smtClean="0">
                <a:effectLst>
                  <a:outerShdw blurRad="38100" dist="38100" dir="2700000" algn="tl">
                    <a:srgbClr val="000000">
                      <a:alpha val="43137"/>
                    </a:srgbClr>
                  </a:outerShdw>
                </a:effectLst>
              </a:rPr>
              <a:t>picture</a:t>
            </a:r>
            <a:r>
              <a:rPr lang="en-US" sz="3200" dirty="0">
                <a:effectLst>
                  <a:outerShdw blurRad="38100" dist="38100" dir="2700000" algn="tl">
                    <a:srgbClr val="000000">
                      <a:alpha val="43137"/>
                    </a:srgbClr>
                  </a:outerShdw>
                </a:effectLst>
              </a:rPr>
              <a:t>. The Piasa Bird mythical creature derives from the ancient Mississippian culture of the Mound Builders of North America and is described </a:t>
            </a:r>
            <a:r>
              <a:rPr lang="en-US" sz="3200" dirty="0" smtClean="0">
                <a:effectLst>
                  <a:outerShdw blurRad="38100" dist="38100" dir="2700000" algn="tl">
                    <a:srgbClr val="000000">
                      <a:alpha val="43137"/>
                    </a:srgbClr>
                  </a:outerShdw>
                </a:effectLst>
              </a:rPr>
              <a:t>as:</a:t>
            </a:r>
            <a:endParaRPr lang="en-US" sz="3200" b="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07939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lh5.googleusercontent.com/WjXvjJYD-6V67ke8KwLYrJDQJURL4RTwpaRIKgkWin0qrZbsTIukzkoXDAzHUsHxct4iGxnNo5h_zkOg7YuuM8S2DhC9sJYJXYWpXijwpVglAG_99BbboO1dqZHRqmQbrAtpajuhWy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8090" y="0"/>
            <a:ext cx="6353910" cy="387191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833684" y="568345"/>
            <a:ext cx="8770571" cy="1560716"/>
          </a:xfrm>
        </p:spPr>
        <p:txBody>
          <a:bodyPr/>
          <a:lstStyle/>
          <a:p>
            <a:r>
              <a:rPr lang="en-US" b="1" i="1" dirty="0">
                <a:effectLst>
                  <a:outerShdw blurRad="38100" dist="38100" dir="2700000" algn="tl">
                    <a:srgbClr val="000000">
                      <a:alpha val="43137"/>
                    </a:srgbClr>
                  </a:outerShdw>
                </a:effectLst>
              </a:rPr>
              <a:t>Mythical </a:t>
            </a:r>
            <a:r>
              <a:rPr lang="en-US" b="1" i="1" dirty="0" smtClean="0">
                <a:effectLst>
                  <a:outerShdw blurRad="38100" dist="38100" dir="2700000" algn="tl">
                    <a:srgbClr val="000000">
                      <a:alpha val="43137"/>
                    </a:srgbClr>
                  </a:outerShdw>
                </a:effectLst>
              </a:rPr>
              <a:t/>
            </a:r>
            <a:br>
              <a:rPr lang="en-US" b="1" i="1" dirty="0" smtClean="0">
                <a:effectLst>
                  <a:outerShdw blurRad="38100" dist="38100" dir="2700000" algn="tl">
                    <a:srgbClr val="000000">
                      <a:alpha val="43137"/>
                    </a:srgbClr>
                  </a:outerShdw>
                </a:effectLst>
              </a:rPr>
            </a:br>
            <a:r>
              <a:rPr lang="en-US" b="1" i="1" dirty="0" smtClean="0">
                <a:effectLst>
                  <a:outerShdw blurRad="38100" dist="38100" dir="2700000" algn="tl">
                    <a:srgbClr val="000000">
                      <a:alpha val="43137"/>
                    </a:srgbClr>
                  </a:outerShdw>
                </a:effectLst>
              </a:rPr>
              <a:t>Creatures</a:t>
            </a:r>
            <a:endParaRPr lang="en-US"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623395" y="3128962"/>
            <a:ext cx="10568605" cy="3524532"/>
          </a:xfrm>
        </p:spPr>
        <p:txBody>
          <a:bodyPr>
            <a:noAutofit/>
          </a:bodyPr>
          <a:lstStyle/>
          <a:p>
            <a:pPr marL="0" indent="0">
              <a:buNone/>
            </a:pPr>
            <a:r>
              <a:rPr lang="en-US" sz="3200" u="sng" dirty="0">
                <a:effectLst>
                  <a:outerShdw blurRad="38100" dist="38100" dir="2700000" algn="tl">
                    <a:srgbClr val="000000">
                      <a:alpha val="43137"/>
                    </a:srgbClr>
                  </a:outerShdw>
                </a:effectLst>
                <a:hlinkClick r:id="rId4"/>
              </a:rPr>
              <a:t>Piasa Bird</a:t>
            </a:r>
            <a:endParaRPr lang="en-US" sz="3200" i="1" dirty="0" smtClean="0"/>
          </a:p>
          <a:p>
            <a:pPr marL="0" indent="0">
              <a:buNone/>
            </a:pPr>
            <a:r>
              <a:rPr lang="en-US" sz="3200" i="1" dirty="0" smtClean="0"/>
              <a:t>"... </a:t>
            </a:r>
            <a:r>
              <a:rPr lang="en-US" sz="3200" i="1" dirty="0"/>
              <a:t>as large as a calf, with horns like a deer, red eyes, a beard like a tiger, and a frightful expression of countenance. The face is something like that of a man, the body covered with scales, and the tail so long that it passes entirely round the body, over the head, and between the legs, ending like that of a fish."</a:t>
            </a:r>
            <a:endParaRPr lang="en-US" sz="3200" dirty="0"/>
          </a:p>
          <a:p>
            <a:endParaRPr lang="en-US" sz="3200" b="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08146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lh5.googleusercontent.com/mYllHUbR4IysfJNhrEhPmX13hqQ-90a5jkE_U5y2uXMx05u15LApbdOX_xitqrqwNNfLzL2UykRYiu9MXjeNgdWxyhJsduxxBQaKlqRXqm-1SJWMbptujTJSYND5LGPVAUCJHmuDyb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99136" y="0"/>
            <a:ext cx="2060822" cy="212906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b="1" i="1" dirty="0" smtClean="0">
                <a:effectLst>
                  <a:outerShdw blurRad="38100" dist="38100" dir="2700000" algn="tl">
                    <a:srgbClr val="000000">
                      <a:alpha val="43137"/>
                    </a:srgbClr>
                  </a:outerShdw>
                </a:effectLst>
              </a:rPr>
              <a:t>Mythical</a:t>
            </a:r>
            <a:br>
              <a:rPr lang="en-US" b="1" i="1" dirty="0" smtClean="0">
                <a:effectLst>
                  <a:outerShdw blurRad="38100" dist="38100" dir="2700000" algn="tl">
                    <a:srgbClr val="000000">
                      <a:alpha val="43137"/>
                    </a:srgbClr>
                  </a:outerShdw>
                </a:effectLst>
              </a:rPr>
            </a:br>
            <a:r>
              <a:rPr lang="en-US" b="1" i="1" dirty="0" smtClean="0">
                <a:effectLst>
                  <a:outerShdw blurRad="38100" dist="38100" dir="2700000" algn="tl">
                    <a:srgbClr val="000000">
                      <a:alpha val="43137"/>
                    </a:srgbClr>
                  </a:outerShdw>
                </a:effectLst>
              </a:rPr>
              <a:t>Creatures</a:t>
            </a:r>
            <a:endParaRPr lang="en-US"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183727" y="2406868"/>
            <a:ext cx="10520544" cy="4261945"/>
          </a:xfrm>
        </p:spPr>
        <p:txBody>
          <a:bodyPr>
            <a:noAutofit/>
          </a:bodyPr>
          <a:lstStyle/>
          <a:p>
            <a:r>
              <a:rPr lang="en-US" sz="3600" dirty="0" smtClean="0">
                <a:effectLst>
                  <a:outerShdw blurRad="38100" dist="38100" dir="2700000" algn="tl">
                    <a:srgbClr val="000000">
                      <a:alpha val="43137"/>
                    </a:srgbClr>
                  </a:outerShdw>
                </a:effectLst>
              </a:rPr>
              <a:t>also </a:t>
            </a:r>
            <a:r>
              <a:rPr lang="en-US" sz="3600" dirty="0">
                <a:effectLst>
                  <a:outerShdw blurRad="38100" dist="38100" dir="2700000" algn="tl">
                    <a:srgbClr val="000000">
                      <a:alpha val="43137"/>
                    </a:srgbClr>
                  </a:outerShdw>
                </a:effectLst>
              </a:rPr>
              <a:t>based on the basic </a:t>
            </a:r>
            <a:r>
              <a:rPr lang="en-US" sz="3600" u="sng" dirty="0">
                <a:effectLst>
                  <a:outerShdw blurRad="38100" dist="38100" dir="2700000" algn="tl">
                    <a:srgbClr val="000000">
                      <a:alpha val="43137"/>
                    </a:srgbClr>
                  </a:outerShdw>
                </a:effectLst>
              </a:rPr>
              <a:t>fears</a:t>
            </a:r>
            <a:r>
              <a:rPr lang="en-US" sz="3600" dirty="0">
                <a:effectLst>
                  <a:outerShdw blurRad="38100" dist="38100" dir="2700000" algn="tl">
                    <a:srgbClr val="000000">
                      <a:alpha val="43137"/>
                    </a:srgbClr>
                  </a:outerShdw>
                </a:effectLst>
              </a:rPr>
              <a:t> that people have </a:t>
            </a:r>
            <a:r>
              <a:rPr lang="en-US" sz="3600" u="sng" dirty="0">
                <a:effectLst>
                  <a:outerShdw blurRad="38100" dist="38100" dir="2700000" algn="tl">
                    <a:srgbClr val="000000">
                      <a:alpha val="43137"/>
                    </a:srgbClr>
                  </a:outerShdw>
                </a:effectLst>
              </a:rPr>
              <a:t>of real animals</a:t>
            </a:r>
            <a:r>
              <a:rPr lang="en-US" sz="3600" dirty="0">
                <a:effectLst>
                  <a:outerShdw blurRad="38100" dist="38100" dir="2700000" algn="tl">
                    <a:srgbClr val="000000">
                      <a:alpha val="43137"/>
                    </a:srgbClr>
                  </a:outerShdw>
                </a:effectLst>
              </a:rPr>
              <a:t> such as snakes. These fears are escalated even further by the </a:t>
            </a:r>
            <a:r>
              <a:rPr lang="en-US" sz="3600" u="sng" dirty="0">
                <a:effectLst>
                  <a:outerShdw blurRad="38100" dist="38100" dir="2700000" algn="tl">
                    <a:srgbClr val="000000">
                      <a:alpha val="43137"/>
                    </a:srgbClr>
                  </a:outerShdw>
                </a:effectLst>
              </a:rPr>
              <a:t>addition of </a:t>
            </a:r>
            <a:r>
              <a:rPr lang="en-US" sz="3600" dirty="0">
                <a:effectLst>
                  <a:outerShdw blurRad="38100" dist="38100" dir="2700000" algn="tl">
                    <a:srgbClr val="000000">
                      <a:alpha val="43137"/>
                    </a:srgbClr>
                  </a:outerShdw>
                </a:effectLst>
              </a:rPr>
              <a:t>even more frightening </a:t>
            </a:r>
            <a:r>
              <a:rPr lang="en-US" sz="3600" u="sng" dirty="0">
                <a:effectLst>
                  <a:outerShdw blurRad="38100" dist="38100" dir="2700000" algn="tl">
                    <a:srgbClr val="000000">
                      <a:alpha val="43137"/>
                    </a:srgbClr>
                  </a:outerShdw>
                </a:effectLst>
              </a:rPr>
              <a:t>supernatural characteristics and physical attributes</a:t>
            </a:r>
            <a:r>
              <a:rPr lang="en-US" sz="3600" dirty="0">
                <a:effectLst>
                  <a:outerShdw blurRad="38100" dist="38100" dir="2700000" algn="tl">
                    <a:srgbClr val="000000">
                      <a:alpha val="43137"/>
                    </a:srgbClr>
                  </a:outerShdw>
                </a:effectLst>
              </a:rPr>
              <a:t>, such as a monstrous size and exaggerated teeth and the addition of horns. </a:t>
            </a:r>
          </a:p>
        </p:txBody>
      </p:sp>
    </p:spTree>
    <p:extLst>
      <p:ext uri="{BB962C8B-B14F-4D97-AF65-F5344CB8AC3E}">
        <p14:creationId xmlns:p14="http://schemas.microsoft.com/office/powerpoint/2010/main" val="18158041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lh5.googleusercontent.com/mYllHUbR4IysfJNhrEhPmX13hqQ-90a5jkE_U5y2uXMx05u15LApbdOX_xitqrqwNNfLzL2UykRYiu9MXjeNgdWxyhJsduxxBQaKlqRXqm-1SJWMbptujTJSYND5LGPVAUCJHmuDyb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29986" y="128588"/>
            <a:ext cx="1936356" cy="20004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b="1" i="1" dirty="0" smtClean="0">
                <a:effectLst>
                  <a:outerShdw blurRad="38100" dist="38100" dir="2700000" algn="tl">
                    <a:srgbClr val="000000">
                      <a:alpha val="43137"/>
                    </a:srgbClr>
                  </a:outerShdw>
                </a:effectLst>
              </a:rPr>
              <a:t>Mythical</a:t>
            </a:r>
            <a:br>
              <a:rPr lang="en-US" b="1" i="1" dirty="0" smtClean="0">
                <a:effectLst>
                  <a:outerShdw blurRad="38100" dist="38100" dir="2700000" algn="tl">
                    <a:srgbClr val="000000">
                      <a:alpha val="43137"/>
                    </a:srgbClr>
                  </a:outerShdw>
                </a:effectLst>
              </a:rPr>
            </a:br>
            <a:r>
              <a:rPr lang="en-US" b="1" i="1" dirty="0" smtClean="0">
                <a:effectLst>
                  <a:outerShdw blurRad="38100" dist="38100" dir="2700000" algn="tl">
                    <a:srgbClr val="000000">
                      <a:alpha val="43137"/>
                    </a:srgbClr>
                  </a:outerShdw>
                </a:effectLst>
              </a:rPr>
              <a:t>Creatures</a:t>
            </a:r>
            <a:endParaRPr lang="en-US"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183727" y="2406868"/>
            <a:ext cx="10520544" cy="4261945"/>
          </a:xfrm>
        </p:spPr>
        <p:txBody>
          <a:bodyPr>
            <a:noAutofit/>
          </a:bodyPr>
          <a:lstStyle/>
          <a:p>
            <a:r>
              <a:rPr lang="en-US" sz="3600" dirty="0" smtClean="0">
                <a:effectLst>
                  <a:outerShdw blurRad="38100" dist="38100" dir="2700000" algn="tl">
                    <a:srgbClr val="000000">
                      <a:alpha val="43137"/>
                    </a:srgbClr>
                  </a:outerShdw>
                </a:effectLst>
              </a:rPr>
              <a:t>The </a:t>
            </a:r>
            <a:r>
              <a:rPr lang="en-US" sz="3600" u="sng" dirty="0">
                <a:solidFill>
                  <a:srgbClr val="3399FF"/>
                </a:solidFill>
                <a:effectLst>
                  <a:outerShdw blurRad="38100" dist="38100" dir="2700000" algn="tl">
                    <a:srgbClr val="000000">
                      <a:alpha val="43137"/>
                    </a:srgbClr>
                  </a:outerShdw>
                </a:effectLst>
              </a:rPr>
              <a:t>Avanyu</a:t>
            </a:r>
            <a:r>
              <a:rPr lang="en-US" sz="3600" dirty="0">
                <a:effectLst>
                  <a:outerShdw blurRad="38100" dist="38100" dir="2700000" algn="tl">
                    <a:srgbClr val="000000">
                      <a:alpha val="43137"/>
                    </a:srgbClr>
                  </a:outerShdw>
                </a:effectLst>
              </a:rPr>
              <a:t> is one of the many snake-like mythical creatures that figure in the mythology of some Native American tribes, notably the Pueblo. This mythical creature is represented by a horned serpent, or snake.</a:t>
            </a:r>
          </a:p>
        </p:txBody>
      </p:sp>
    </p:spTree>
    <p:extLst>
      <p:ext uri="{BB962C8B-B14F-4D97-AF65-F5344CB8AC3E}">
        <p14:creationId xmlns:p14="http://schemas.microsoft.com/office/powerpoint/2010/main" val="3142788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TM10001104[[fn=Feathered]]</Template>
  <TotalTime>75</TotalTime>
  <Words>939</Words>
  <Application>Microsoft Office PowerPoint</Application>
  <PresentationFormat>Widescreen</PresentationFormat>
  <Paragraphs>68</Paragraphs>
  <Slides>18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Century Schoolbook</vt:lpstr>
      <vt:lpstr>Corbel</vt:lpstr>
      <vt:lpstr>Feathered</vt:lpstr>
      <vt:lpstr>Native American Literature</vt:lpstr>
      <vt:lpstr>What is a myth?</vt:lpstr>
      <vt:lpstr>The Oral Tradition</vt:lpstr>
      <vt:lpstr>Mythical Creatures</vt:lpstr>
      <vt:lpstr>Mythical Creatures</vt:lpstr>
      <vt:lpstr>Mythical  Creatures</vt:lpstr>
      <vt:lpstr>Mythical  Creatures</vt:lpstr>
      <vt:lpstr>Mythical Creatures</vt:lpstr>
      <vt:lpstr>Mythical Creatures</vt:lpstr>
      <vt:lpstr>Regions and Types</vt:lpstr>
      <vt:lpstr>Regions and Types</vt:lpstr>
      <vt:lpstr>Types of Stories</vt:lpstr>
      <vt:lpstr>Types of Stories</vt:lpstr>
      <vt:lpstr>Major Deities and Figures</vt:lpstr>
      <vt:lpstr>Native American mythologies</vt:lpstr>
      <vt:lpstr>Native American mythologies</vt:lpstr>
      <vt:lpstr>Why People Die</vt:lpstr>
      <vt:lpstr>Stories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Native American Literature</dc:title>
  <dc:creator>Karen Milano</dc:creator>
  <cp:lastModifiedBy>Karen Milano</cp:lastModifiedBy>
  <cp:revision>11</cp:revision>
  <dcterms:created xsi:type="dcterms:W3CDTF">2016-01-14T17:07:12Z</dcterms:created>
  <dcterms:modified xsi:type="dcterms:W3CDTF">2016-01-14T18:22:37Z</dcterms:modified>
</cp:coreProperties>
</file>