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62" r:id="rId4"/>
    <p:sldId id="263" r:id="rId5"/>
    <p:sldId id="264" r:id="rId6"/>
    <p:sldId id="259" r:id="rId7"/>
    <p:sldId id="278" r:id="rId8"/>
    <p:sldId id="260" r:id="rId9"/>
    <p:sldId id="261" r:id="rId10"/>
    <p:sldId id="265" r:id="rId11"/>
    <p:sldId id="266" r:id="rId12"/>
    <p:sldId id="267" r:id="rId13"/>
    <p:sldId id="277" r:id="rId14"/>
    <p:sldId id="268" r:id="rId15"/>
    <p:sldId id="269" r:id="rId16"/>
    <p:sldId id="270" r:id="rId17"/>
    <p:sldId id="271" r:id="rId18"/>
    <p:sldId id="272" r:id="rId19"/>
    <p:sldId id="273" r:id="rId20"/>
    <p:sldId id="274" r:id="rId21"/>
    <p:sldId id="275" r:id="rId22"/>
    <p:sldId id="276" r:id="rId23"/>
    <p:sldId id="279" r:id="rId24"/>
    <p:sldId id="288" r:id="rId25"/>
    <p:sldId id="280" r:id="rId26"/>
    <p:sldId id="289" r:id="rId27"/>
    <p:sldId id="281" r:id="rId28"/>
    <p:sldId id="282" r:id="rId29"/>
    <p:sldId id="283" r:id="rId30"/>
    <p:sldId id="284" r:id="rId31"/>
    <p:sldId id="285" r:id="rId32"/>
    <p:sldId id="286" r:id="rId33"/>
    <p:sldId id="287"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7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37F32F6-50D7-4FB8-9BC1-8CBA23494ADC}" type="datetimeFigureOut">
              <a:rPr lang="en-US" smtClean="0"/>
              <a:t>3/17/2015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A9BE342-C2F2-4431-B301-D8986E7C49D8}" type="slidenum">
              <a:rPr lang="en-US" smtClean="0"/>
              <a:t>‹#›</a:t>
            </a:fld>
            <a:endParaRPr lang="en-US"/>
          </a:p>
        </p:txBody>
      </p:sp>
    </p:spTree>
    <p:extLst>
      <p:ext uri="{BB962C8B-B14F-4D97-AF65-F5344CB8AC3E}">
        <p14:creationId xmlns:p14="http://schemas.microsoft.com/office/powerpoint/2010/main" val="322416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9BE342-C2F2-4431-B301-D8986E7C49D8}" type="slidenum">
              <a:rPr lang="en-US" smtClean="0"/>
              <a:t>1</a:t>
            </a:fld>
            <a:endParaRPr lang="en-US"/>
          </a:p>
        </p:txBody>
      </p:sp>
    </p:spTree>
    <p:extLst>
      <p:ext uri="{BB962C8B-B14F-4D97-AF65-F5344CB8AC3E}">
        <p14:creationId xmlns:p14="http://schemas.microsoft.com/office/powerpoint/2010/main" val="1280336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you ever heard someone</a:t>
            </a:r>
            <a:r>
              <a:rPr lang="en-US" baseline="0" dirty="0" smtClean="0"/>
              <a:t> say . . .</a:t>
            </a:r>
          </a:p>
          <a:p>
            <a:r>
              <a:rPr lang="en-US" baseline="0" dirty="0" smtClean="0"/>
              <a:t>If you answered yes to one or both of these questions, then you would probably agree with me that many people in today’s society find it easy to make excuses and blame someone or something else for their problems.  I would like to talk about . . .</a:t>
            </a:r>
            <a:endParaRPr lang="en-US" dirty="0"/>
          </a:p>
        </p:txBody>
      </p:sp>
      <p:sp>
        <p:nvSpPr>
          <p:cNvPr id="4" name="Slide Number Placeholder 3"/>
          <p:cNvSpPr>
            <a:spLocks noGrp="1"/>
          </p:cNvSpPr>
          <p:nvPr>
            <p:ph type="sldNum" sz="quarter" idx="10"/>
          </p:nvPr>
        </p:nvSpPr>
        <p:spPr/>
        <p:txBody>
          <a:bodyPr/>
          <a:lstStyle/>
          <a:p>
            <a:fld id="{CA9BE342-C2F2-4431-B301-D8986E7C49D8}" type="slidenum">
              <a:rPr lang="en-US" smtClean="0"/>
              <a:t>10</a:t>
            </a:fld>
            <a:endParaRPr lang="en-US"/>
          </a:p>
        </p:txBody>
      </p:sp>
    </p:spTree>
    <p:extLst>
      <p:ext uri="{BB962C8B-B14F-4D97-AF65-F5344CB8AC3E}">
        <p14:creationId xmlns:p14="http://schemas.microsoft.com/office/powerpoint/2010/main" val="846654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9BE342-C2F2-4431-B301-D8986E7C49D8}" type="slidenum">
              <a:rPr lang="en-US" smtClean="0"/>
              <a:t>11</a:t>
            </a:fld>
            <a:endParaRPr lang="en-US"/>
          </a:p>
        </p:txBody>
      </p:sp>
    </p:spTree>
    <p:extLst>
      <p:ext uri="{BB962C8B-B14F-4D97-AF65-F5344CB8AC3E}">
        <p14:creationId xmlns:p14="http://schemas.microsoft.com/office/powerpoint/2010/main" val="2849746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going to let you in on a secret that will change your lives.  Girls, for</a:t>
            </a:r>
            <a:r>
              <a:rPr lang="en-US" baseline="0" dirty="0" smtClean="0"/>
              <a:t> just $10, you can learn what makes a guy fall in love and how to make him want you!  The right way to flirt!  If you act now, we’ll rush you our best-seler, </a:t>
            </a:r>
            <a:r>
              <a:rPr lang="en-US" i="1" baseline="0" dirty="0" smtClean="0"/>
              <a:t>Secrets of Kissing</a:t>
            </a:r>
            <a:r>
              <a:rPr lang="en-US" i="0" baseline="0" dirty="0" smtClean="0"/>
              <a:t>.  You see, it’s all part of hte ‘Get Him System’—G.H.—a no-fail love guide that tells you the truth.  No more old-fashioned advice that you already know.”</a:t>
            </a:r>
          </a:p>
          <a:p>
            <a:endParaRPr lang="en-US" i="0" baseline="0" dirty="0" smtClean="0"/>
          </a:p>
          <a:p>
            <a:r>
              <a:rPr lang="en-US" i="0" baseline="0" dirty="0" smtClean="0"/>
              <a:t>In the link, </a:t>
            </a:r>
            <a:r>
              <a:rPr lang="en-US" b="1" i="0" baseline="0" dirty="0" smtClean="0"/>
              <a:t>A</a:t>
            </a:r>
            <a:r>
              <a:rPr lang="en-US" b="0" i="0" baseline="0" dirty="0" smtClean="0"/>
              <a:t> liks to the topic, </a:t>
            </a:r>
            <a:r>
              <a:rPr lang="en-US" b="1" i="0" baseline="0" dirty="0" smtClean="0"/>
              <a:t>B</a:t>
            </a:r>
            <a:r>
              <a:rPr lang="en-US" b="0" i="0" baseline="0" dirty="0" smtClean="0"/>
              <a:t> links to the audience</a:t>
            </a:r>
            <a:endParaRPr lang="en-US" dirty="0"/>
          </a:p>
        </p:txBody>
      </p:sp>
      <p:sp>
        <p:nvSpPr>
          <p:cNvPr id="4" name="Slide Number Placeholder 3"/>
          <p:cNvSpPr>
            <a:spLocks noGrp="1"/>
          </p:cNvSpPr>
          <p:nvPr>
            <p:ph type="sldNum" sz="quarter" idx="10"/>
          </p:nvPr>
        </p:nvSpPr>
        <p:spPr/>
        <p:txBody>
          <a:bodyPr/>
          <a:lstStyle/>
          <a:p>
            <a:fld id="{CA9BE342-C2F2-4431-B301-D8986E7C49D8}" type="slidenum">
              <a:rPr lang="en-US" smtClean="0"/>
              <a:t>22</a:t>
            </a:fld>
            <a:endParaRPr lang="en-US"/>
          </a:p>
        </p:txBody>
      </p:sp>
    </p:spTree>
    <p:extLst>
      <p:ext uri="{BB962C8B-B14F-4D97-AF65-F5344CB8AC3E}">
        <p14:creationId xmlns:p14="http://schemas.microsoft.com/office/powerpoint/2010/main" val="2672020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Attention-getter:</a:t>
            </a:r>
            <a:r>
              <a:rPr lang="en-US" baseline="0" dirty="0" smtClean="0"/>
              <a:t>  </a:t>
            </a:r>
            <a:r>
              <a:rPr lang="en-US" dirty="0" smtClean="0"/>
              <a:t>Interesting information might encourage an audience to listen</a:t>
            </a:r>
            <a:endParaRPr lang="en-US" dirty="0"/>
          </a:p>
        </p:txBody>
      </p:sp>
      <p:sp>
        <p:nvSpPr>
          <p:cNvPr id="4" name="Slide Number Placeholder 3"/>
          <p:cNvSpPr>
            <a:spLocks noGrp="1"/>
          </p:cNvSpPr>
          <p:nvPr>
            <p:ph type="sldNum" sz="quarter" idx="10"/>
          </p:nvPr>
        </p:nvSpPr>
        <p:spPr/>
        <p:txBody>
          <a:bodyPr/>
          <a:lstStyle/>
          <a:p>
            <a:fld id="{CA9BE342-C2F2-4431-B301-D8986E7C49D8}" type="slidenum">
              <a:rPr lang="en-US" smtClean="0"/>
              <a:t>2</a:t>
            </a:fld>
            <a:endParaRPr lang="en-US"/>
          </a:p>
        </p:txBody>
      </p:sp>
    </p:spTree>
    <p:extLst>
      <p:ext uri="{BB962C8B-B14F-4D97-AF65-F5344CB8AC3E}">
        <p14:creationId xmlns:p14="http://schemas.microsoft.com/office/powerpoint/2010/main" val="589442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Link</a:t>
            </a:r>
            <a:r>
              <a:rPr lang="en-US" baseline="0" dirty="0" smtClean="0"/>
              <a:t> - </a:t>
            </a:r>
            <a:r>
              <a:rPr lang="en-US" dirty="0" smtClean="0"/>
              <a:t>Clear connection is made between</a:t>
            </a:r>
            <a:r>
              <a:rPr lang="en-US" baseline="0" dirty="0" smtClean="0"/>
              <a:t> the introductory material and the speech topic</a:t>
            </a:r>
            <a:endParaRPr lang="en-US" dirty="0" smtClean="0"/>
          </a:p>
          <a:p>
            <a:endParaRPr lang="en-US" dirty="0"/>
          </a:p>
        </p:txBody>
      </p:sp>
      <p:sp>
        <p:nvSpPr>
          <p:cNvPr id="4" name="Slide Number Placeholder 3"/>
          <p:cNvSpPr>
            <a:spLocks noGrp="1"/>
          </p:cNvSpPr>
          <p:nvPr>
            <p:ph type="sldNum" sz="quarter" idx="10"/>
          </p:nvPr>
        </p:nvSpPr>
        <p:spPr/>
        <p:txBody>
          <a:bodyPr/>
          <a:lstStyle/>
          <a:p>
            <a:fld id="{CA9BE342-C2F2-4431-B301-D8986E7C49D8}" type="slidenum">
              <a:rPr lang="en-US" smtClean="0"/>
              <a:t>3</a:t>
            </a:fld>
            <a:endParaRPr lang="en-US"/>
          </a:p>
        </p:txBody>
      </p:sp>
    </p:spTree>
    <p:extLst>
      <p:ext uri="{BB962C8B-B14F-4D97-AF65-F5344CB8AC3E}">
        <p14:creationId xmlns:p14="http://schemas.microsoft.com/office/powerpoint/2010/main" val="589442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Thesis Statement:  Exactly what the speech is about</a:t>
            </a:r>
          </a:p>
          <a:p>
            <a:endParaRPr lang="en-US" dirty="0"/>
          </a:p>
        </p:txBody>
      </p:sp>
      <p:sp>
        <p:nvSpPr>
          <p:cNvPr id="4" name="Slide Number Placeholder 3"/>
          <p:cNvSpPr>
            <a:spLocks noGrp="1"/>
          </p:cNvSpPr>
          <p:nvPr>
            <p:ph type="sldNum" sz="quarter" idx="10"/>
          </p:nvPr>
        </p:nvSpPr>
        <p:spPr/>
        <p:txBody>
          <a:bodyPr/>
          <a:lstStyle/>
          <a:p>
            <a:fld id="{CA9BE342-C2F2-4431-B301-D8986E7C49D8}" type="slidenum">
              <a:rPr lang="en-US" smtClean="0"/>
              <a:t>4</a:t>
            </a:fld>
            <a:endParaRPr lang="en-US"/>
          </a:p>
        </p:txBody>
      </p:sp>
    </p:spTree>
    <p:extLst>
      <p:ext uri="{BB962C8B-B14F-4D97-AF65-F5344CB8AC3E}">
        <p14:creationId xmlns:p14="http://schemas.microsoft.com/office/powerpoint/2010/main" val="589442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Preview:</a:t>
            </a:r>
            <a:r>
              <a:rPr lang="en-US" baseline="0" dirty="0" smtClean="0"/>
              <a:t>  </a:t>
            </a:r>
            <a:r>
              <a:rPr lang="en-US" dirty="0" smtClean="0"/>
              <a:t>Clear statement of the areas that the speech will discuss</a:t>
            </a:r>
          </a:p>
          <a:p>
            <a:endParaRPr lang="en-US" dirty="0"/>
          </a:p>
        </p:txBody>
      </p:sp>
      <p:sp>
        <p:nvSpPr>
          <p:cNvPr id="4" name="Slide Number Placeholder 3"/>
          <p:cNvSpPr>
            <a:spLocks noGrp="1"/>
          </p:cNvSpPr>
          <p:nvPr>
            <p:ph type="sldNum" sz="quarter" idx="10"/>
          </p:nvPr>
        </p:nvSpPr>
        <p:spPr/>
        <p:txBody>
          <a:bodyPr/>
          <a:lstStyle/>
          <a:p>
            <a:fld id="{CA9BE342-C2F2-4431-B301-D8986E7C49D8}" type="slidenum">
              <a:rPr lang="en-US" smtClean="0"/>
              <a:t>5</a:t>
            </a:fld>
            <a:endParaRPr lang="en-US"/>
          </a:p>
        </p:txBody>
      </p:sp>
    </p:spTree>
    <p:extLst>
      <p:ext uri="{BB962C8B-B14F-4D97-AF65-F5344CB8AC3E}">
        <p14:creationId xmlns:p14="http://schemas.microsoft.com/office/powerpoint/2010/main" val="589442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9BE342-C2F2-4431-B301-D8986E7C49D8}" type="slidenum">
              <a:rPr lang="en-US" smtClean="0"/>
              <a:t>6</a:t>
            </a:fld>
            <a:endParaRPr lang="en-US"/>
          </a:p>
        </p:txBody>
      </p:sp>
    </p:spTree>
    <p:extLst>
      <p:ext uri="{BB962C8B-B14F-4D97-AF65-F5344CB8AC3E}">
        <p14:creationId xmlns:p14="http://schemas.microsoft.com/office/powerpoint/2010/main" val="117826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9BE342-C2F2-4431-B301-D8986E7C49D8}" type="slidenum">
              <a:rPr lang="en-US" smtClean="0"/>
              <a:t>7</a:t>
            </a:fld>
            <a:endParaRPr lang="en-US"/>
          </a:p>
        </p:txBody>
      </p:sp>
    </p:spTree>
    <p:extLst>
      <p:ext uri="{BB962C8B-B14F-4D97-AF65-F5344CB8AC3E}">
        <p14:creationId xmlns:p14="http://schemas.microsoft.com/office/powerpoint/2010/main" val="2276392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9BE342-C2F2-4431-B301-D8986E7C49D8}" type="slidenum">
              <a:rPr lang="en-US" smtClean="0"/>
              <a:t>8</a:t>
            </a:fld>
            <a:endParaRPr lang="en-US"/>
          </a:p>
        </p:txBody>
      </p:sp>
    </p:spTree>
    <p:extLst>
      <p:ext uri="{BB962C8B-B14F-4D97-AF65-F5344CB8AC3E}">
        <p14:creationId xmlns:p14="http://schemas.microsoft.com/office/powerpoint/2010/main" val="3172979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 you know the meaning</a:t>
            </a:r>
            <a:r>
              <a:rPr lang="en-US" baseline="0" dirty="0" smtClean="0"/>
              <a:t> of 1?</a:t>
            </a:r>
          </a:p>
          <a:p>
            <a:r>
              <a:rPr lang="en-US" baseline="0" dirty="0" smtClean="0"/>
              <a:t>What 2 means?</a:t>
            </a:r>
          </a:p>
          <a:p>
            <a:r>
              <a:rPr lang="en-US" baseline="0" dirty="0" smtClean="0"/>
              <a:t>What about 3?</a:t>
            </a:r>
          </a:p>
          <a:p>
            <a:r>
              <a:rPr lang="en-US" baseline="0" dirty="0" smtClean="0"/>
              <a:t>All 3 have something to do with truth.</a:t>
            </a:r>
          </a:p>
          <a:p>
            <a:r>
              <a:rPr lang="en-US" baseline="0" dirty="0" smtClean="0"/>
              <a:t>I wouldn’t be telling you the truth if I didn’t confess that I had to look these words up in a dictionary.  However, building vocabulary is a challenge that each of us should accept if . . .</a:t>
            </a:r>
          </a:p>
        </p:txBody>
      </p:sp>
      <p:sp>
        <p:nvSpPr>
          <p:cNvPr id="4" name="Slide Number Placeholder 3"/>
          <p:cNvSpPr>
            <a:spLocks noGrp="1"/>
          </p:cNvSpPr>
          <p:nvPr>
            <p:ph type="sldNum" sz="quarter" idx="10"/>
          </p:nvPr>
        </p:nvSpPr>
        <p:spPr/>
        <p:txBody>
          <a:bodyPr/>
          <a:lstStyle/>
          <a:p>
            <a:fld id="{CA9BE342-C2F2-4431-B301-D8986E7C49D8}" type="slidenum">
              <a:rPr lang="en-US" smtClean="0"/>
              <a:t>9</a:t>
            </a:fld>
            <a:endParaRPr lang="en-US"/>
          </a:p>
        </p:txBody>
      </p:sp>
    </p:spTree>
    <p:extLst>
      <p:ext uri="{BB962C8B-B14F-4D97-AF65-F5344CB8AC3E}">
        <p14:creationId xmlns:p14="http://schemas.microsoft.com/office/powerpoint/2010/main" val="123367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6B05C7-343C-4BCB-9DED-968553E707D4}"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545A-BEB9-4596-82C7-F8D443EB40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B05C7-343C-4BCB-9DED-968553E707D4}"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545A-BEB9-4596-82C7-F8D443EB40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B05C7-343C-4BCB-9DED-968553E707D4}"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545A-BEB9-4596-82C7-F8D443EB40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6B05C7-343C-4BCB-9DED-968553E707D4}"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545A-BEB9-4596-82C7-F8D443EB40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6B05C7-343C-4BCB-9DED-968553E707D4}" type="datetimeFigureOut">
              <a:rPr lang="en-US" smtClean="0"/>
              <a:t>3/17/2015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545A-BEB9-4596-82C7-F8D443EB40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6B05C7-343C-4BCB-9DED-968553E707D4}"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E545A-BEB9-4596-82C7-F8D443EB40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6B05C7-343C-4BCB-9DED-968553E707D4}" type="datetimeFigureOut">
              <a:rPr lang="en-US" smtClean="0"/>
              <a:t>3/17/2015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DE545A-BEB9-4596-82C7-F8D443EB40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6B05C7-343C-4BCB-9DED-968553E707D4}" type="datetimeFigureOut">
              <a:rPr lang="en-US" smtClean="0"/>
              <a:t>3/17/2015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DE545A-BEB9-4596-82C7-F8D443EB40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B05C7-343C-4BCB-9DED-968553E707D4}" type="datetimeFigureOut">
              <a:rPr lang="en-US" smtClean="0"/>
              <a:t>3/17/2015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DE545A-BEB9-4596-82C7-F8D443EB40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B05C7-343C-4BCB-9DED-968553E707D4}"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E545A-BEB9-4596-82C7-F8D443EB40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B05C7-343C-4BCB-9DED-968553E707D4}" type="datetimeFigureOut">
              <a:rPr lang="en-US" smtClean="0"/>
              <a:t>3/17/2015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E545A-BEB9-4596-82C7-F8D443EB40AE}"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5E6B05C7-343C-4BCB-9DED-968553E707D4}" type="datetimeFigureOut">
              <a:rPr lang="en-US" smtClean="0"/>
              <a:t>3/17/2015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76DE545A-BEB9-4596-82C7-F8D443EB40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2362200"/>
            <a:ext cx="7117180" cy="1470025"/>
          </a:xfrm>
        </p:spPr>
        <p:txBody>
          <a:bodyPr/>
          <a:lstStyle/>
          <a:p>
            <a:pPr algn="ctr"/>
            <a:r>
              <a:rPr lang="en-US" sz="7200" dirty="0" smtClean="0">
                <a:effectLst>
                  <a:outerShdw blurRad="38100" dist="38100" dir="2700000" algn="tl">
                    <a:srgbClr val="000000">
                      <a:alpha val="43137"/>
                    </a:srgbClr>
                  </a:outerShdw>
                </a:effectLst>
              </a:rPr>
              <a:t>Chapter 9</a:t>
            </a:r>
            <a:endParaRPr lang="en-US" sz="72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90600" y="4038600"/>
            <a:ext cx="7117180" cy="861420"/>
          </a:xfrm>
        </p:spPr>
        <p:txBody>
          <a:bodyPr>
            <a:normAutofit/>
          </a:bodyPr>
          <a:lstStyle/>
          <a:p>
            <a:pPr algn="ctr"/>
            <a:r>
              <a:rPr lang="en-US" sz="4000" dirty="0" smtClean="0">
                <a:effectLst>
                  <a:outerShdw blurRad="38100" dist="38100" dir="2700000" algn="tl">
                    <a:srgbClr val="000000">
                      <a:alpha val="43137"/>
                    </a:srgbClr>
                  </a:outerShdw>
                </a:effectLst>
              </a:rPr>
              <a:t>Organizing your Speech</a:t>
            </a:r>
            <a:endParaRPr lang="en-US" sz="4000" dirty="0">
              <a:effectLst>
                <a:outerShdw blurRad="38100" dist="38100" dir="2700000" algn="tl">
                  <a:srgbClr val="000000">
                    <a:alpha val="43137"/>
                  </a:srgbClr>
                </a:outerShdw>
              </a:effectLst>
            </a:endParaRPr>
          </a:p>
        </p:txBody>
      </p:sp>
      <p:pic>
        <p:nvPicPr>
          <p:cNvPr id="1031" name="Picture 7" descr="C:\Users\Karen\AppData\Local\Microsoft\Windows\Temporary Internet Files\Content.IE5\WB7N12Z5\lotus-2-outline[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00200" y="34290"/>
            <a:ext cx="5715000" cy="28194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217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Karen\AppData\Local\Microsoft\Windows\Temporary Internet Files\Content.IE5\WB7N12Z5\Question_mark[1].png"/>
          <p:cNvPicPr>
            <a:picLocks noChangeAspect="1" noChangeArrowheads="1"/>
          </p:cNvPicPr>
          <p:nvPr/>
        </p:nvPicPr>
        <p:blipFill>
          <a:blip r:embed="rId3" cstate="print">
            <a:clrChange>
              <a:clrFrom>
                <a:srgbClr val="000000"/>
              </a:clrFrom>
              <a:clrTo>
                <a:srgbClr val="000000">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5703849" y="762000"/>
            <a:ext cx="2141776" cy="2705100"/>
          </a:xfrm>
          <a:prstGeom prst="rect">
            <a:avLst/>
          </a:prstGeom>
          <a:noFill/>
          <a:scene3d>
            <a:camera prst="orthographicFront">
              <a:rot lat="0" lon="1800000" rev="0"/>
            </a:camera>
            <a:lightRig rig="threePt" dir="t"/>
          </a:scene3d>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marL="0" indent="0">
              <a:buNone/>
            </a:pPr>
            <a:r>
              <a:rPr lang="en-US" sz="3600" dirty="0" smtClean="0">
                <a:effectLst>
                  <a:outerShdw blurRad="38100" dist="38100" dir="2700000" algn="tl">
                    <a:srgbClr val="000000">
                      <a:alpha val="43137"/>
                    </a:srgbClr>
                  </a:outerShdw>
                </a:effectLst>
              </a:rPr>
              <a:t>Example 2:</a:t>
            </a:r>
          </a:p>
          <a:p>
            <a:pPr marL="0" indent="0">
              <a:buNone/>
            </a:pPr>
            <a:r>
              <a:rPr lang="en-US" sz="3600" dirty="0" smtClean="0">
                <a:effectLst>
                  <a:outerShdw blurRad="38100" dist="38100" dir="2700000" algn="tl">
                    <a:srgbClr val="000000">
                      <a:alpha val="43137"/>
                    </a:srgbClr>
                  </a:outerShdw>
                </a:effectLst>
              </a:rPr>
              <a:t>“Shifting the Blame”</a:t>
            </a:r>
          </a:p>
          <a:p>
            <a:pPr marL="0" indent="0">
              <a:buNone/>
            </a:pPr>
            <a:r>
              <a:rPr lang="en-US" sz="3600" dirty="0">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	“The devil made me do it”</a:t>
            </a:r>
          </a:p>
          <a:p>
            <a:pPr marL="914400" indent="-914400">
              <a:buNone/>
            </a:pPr>
            <a:r>
              <a:rPr lang="en-US" sz="3600" dirty="0" smtClean="0">
                <a:effectLst>
                  <a:outerShdw blurRad="38100" dist="38100" dir="2700000" algn="tl">
                    <a:srgbClr val="000000">
                      <a:alpha val="43137"/>
                    </a:srgbClr>
                  </a:outerShdw>
                </a:effectLst>
              </a:rPr>
              <a:t>	“Don’t blame me.  It’s not my fault.”</a:t>
            </a:r>
            <a:endParaRPr lang="en-US" sz="36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294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ppt_w</p:attrName>
                                        </p:attrNameLst>
                                      </p:cBhvr>
                                      <p:tavLst>
                                        <p:tav tm="0" fmla="#ppt_w*sin(2.5*pi*$)">
                                          <p:val>
                                            <p:fltVal val="0"/>
                                          </p:val>
                                        </p:tav>
                                        <p:tav tm="100000">
                                          <p:val>
                                            <p:fltVal val="1"/>
                                          </p:val>
                                        </p:tav>
                                      </p:tavLst>
                                    </p:anim>
                                    <p:anim calcmode="lin" valueType="num">
                                      <p:cBhvr>
                                        <p:cTn id="9" dur="3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45361"/>
            <a:ext cx="7372557" cy="5355439"/>
          </a:xfrm>
        </p:spPr>
        <p:txBody>
          <a:bodyPr>
            <a:normAutofit fontScale="92500" lnSpcReduction="20000"/>
          </a:bodyPr>
          <a:lstStyle/>
          <a:p>
            <a:pPr marL="742950" indent="-742950">
              <a:buFont typeface="+mj-lt"/>
              <a:buAutoNum type="arabicPeriod" startAt="2"/>
            </a:pPr>
            <a:r>
              <a:rPr lang="en-US" sz="3600" dirty="0" smtClean="0">
                <a:effectLst>
                  <a:outerShdw blurRad="38100" dist="38100" dir="2700000" algn="tl">
                    <a:srgbClr val="000000">
                      <a:alpha val="43137"/>
                    </a:srgbClr>
                  </a:outerShdw>
                </a:effectLst>
              </a:rPr>
              <a:t>Making References</a:t>
            </a:r>
          </a:p>
          <a:p>
            <a:pPr marL="971550" lvl="1" indent="-571500"/>
            <a:r>
              <a:rPr lang="en-US" sz="3400" dirty="0" smtClean="0">
                <a:effectLst>
                  <a:outerShdw blurRad="38100" dist="38100" dir="2700000" algn="tl">
                    <a:srgbClr val="000000">
                      <a:alpha val="43137"/>
                    </a:srgbClr>
                  </a:outerShdw>
                </a:effectLst>
              </a:rPr>
              <a:t>Allows you to work with your audience</a:t>
            </a:r>
          </a:p>
          <a:p>
            <a:pPr marL="971550" lvl="1" indent="-571500"/>
            <a:r>
              <a:rPr lang="en-US" sz="3400" dirty="0" smtClean="0">
                <a:effectLst>
                  <a:outerShdw blurRad="38100" dist="38100" dir="2700000" algn="tl">
                    <a:srgbClr val="000000">
                      <a:alpha val="43137"/>
                    </a:srgbClr>
                  </a:outerShdw>
                </a:effectLst>
              </a:rPr>
              <a:t>Refer to people in the audience, physical surroundings, other speakers, significance of the occasion</a:t>
            </a:r>
          </a:p>
          <a:p>
            <a:pPr marL="971550" lvl="1" indent="-571500"/>
            <a:r>
              <a:rPr lang="en-US" sz="3400" dirty="0" smtClean="0">
                <a:effectLst>
                  <a:outerShdw blurRad="38100" dist="38100" dir="2700000" algn="tl">
                    <a:srgbClr val="000000">
                      <a:alpha val="43137"/>
                    </a:srgbClr>
                  </a:outerShdw>
                </a:effectLst>
              </a:rPr>
              <a:t>Allows you to be comfortable, congenial, and conversational</a:t>
            </a:r>
          </a:p>
          <a:p>
            <a:pPr marL="971550" lvl="1" indent="-571500"/>
            <a:r>
              <a:rPr lang="en-US" sz="3400" dirty="0" smtClean="0">
                <a:effectLst>
                  <a:outerShdw blurRad="38100" dist="38100" dir="2700000" algn="tl">
                    <a:srgbClr val="000000">
                      <a:alpha val="43137"/>
                    </a:srgbClr>
                  </a:outerShdw>
                </a:effectLst>
              </a:rPr>
              <a:t>Provides speaker-audience unity</a:t>
            </a:r>
            <a:endParaRPr lang="en-US" sz="34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3335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Karen\AppData\Local\Microsoft\Windows\Temporary Internet Files\Content.IE5\OS90QN1G\Dicas%20de%20Marketing%20Para%20Salões%20de%20Beleza%20Pequenos%202[1].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0" y="533400"/>
            <a:ext cx="2540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38200" y="990600"/>
            <a:ext cx="7467600" cy="5562600"/>
          </a:xfrm>
        </p:spPr>
        <p:txBody>
          <a:bodyPr>
            <a:noAutofit/>
          </a:bodyPr>
          <a:lstStyle/>
          <a:p>
            <a:pPr marL="0" indent="0">
              <a:buNone/>
            </a:pPr>
            <a:r>
              <a:rPr lang="en-US" sz="3200" u="sng" dirty="0" smtClean="0">
                <a:effectLst>
                  <a:outerShdw blurRad="38100" dist="38100" dir="2700000" algn="tl">
                    <a:srgbClr val="000000">
                      <a:alpha val="43137"/>
                    </a:srgbClr>
                  </a:outerShdw>
                </a:effectLst>
              </a:rPr>
              <a:t>Example 1</a:t>
            </a:r>
            <a:r>
              <a:rPr lang="en-US" sz="3200" dirty="0" smtClean="0">
                <a:effectLst>
                  <a:outerShdw blurRad="38100" dist="38100" dir="2700000" algn="tl">
                    <a:srgbClr val="000000">
                      <a:alpha val="43137"/>
                    </a:srgbClr>
                  </a:outerShdw>
                </a:effectLst>
              </a:rPr>
              <a:t>:</a:t>
            </a:r>
          </a:p>
          <a:p>
            <a:pPr marL="0" indent="0">
              <a:buNone/>
            </a:pPr>
            <a:endParaRPr lang="en-US" sz="1200" dirty="0" smtClean="0">
              <a:effectLst>
                <a:outerShdw blurRad="38100" dist="38100" dir="2700000" algn="tl">
                  <a:srgbClr val="000000">
                    <a:alpha val="43137"/>
                  </a:srgbClr>
                </a:outerShdw>
              </a:effectLst>
            </a:endParaRPr>
          </a:p>
          <a:p>
            <a:pPr marL="0" indent="0">
              <a:buNone/>
            </a:pPr>
            <a:r>
              <a:rPr lang="en-US" sz="3200" dirty="0" smtClean="0">
                <a:effectLst>
                  <a:outerShdw blurRad="38100" dist="38100" dir="2700000" algn="tl">
                    <a:srgbClr val="000000">
                      <a:alpha val="43137"/>
                    </a:srgbClr>
                  </a:outerShdw>
                </a:effectLst>
              </a:rPr>
              <a:t>I see that John and Ina are in the audience.  When we first started this class project over two months ago, they were the ones who provided the leadership and enthusiasm that the rest of us needed then.  The word </a:t>
            </a:r>
            <a:r>
              <a:rPr lang="en-US" sz="3200" i="1" dirty="0" smtClean="0">
                <a:effectLst>
                  <a:outerShdw blurRad="38100" dist="38100" dir="2700000" algn="tl">
                    <a:srgbClr val="000000">
                      <a:alpha val="43137"/>
                    </a:srgbClr>
                  </a:outerShdw>
                </a:effectLst>
              </a:rPr>
              <a:t>leadership</a:t>
            </a:r>
            <a:r>
              <a:rPr lang="en-US" sz="3200" dirty="0" smtClean="0">
                <a:effectLst>
                  <a:outerShdw blurRad="38100" dist="38100" dir="2700000" algn="tl">
                    <a:srgbClr val="000000">
                      <a:alpha val="43137"/>
                    </a:srgbClr>
                  </a:outerShdw>
                </a:effectLst>
              </a:rPr>
              <a:t> is exactly what I wish to talk about tonight because . . .</a:t>
            </a:r>
            <a:endParaRPr lang="en-US" sz="32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1042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Karen\AppData\Local\Microsoft\Windows\Temporary Internet Files\Content.IE5\WB7N12Z5\sweating_man[1].jpg"/>
          <p:cNvPicPr>
            <a:picLocks noChangeAspect="1" noChangeArrowheads="1"/>
          </p:cNvPicPr>
          <p:nvPr/>
        </p:nvPicPr>
        <p:blipFill rotWithShape="1">
          <a:blip r:embed="rId2">
            <a:duotone>
              <a:prstClr val="black"/>
              <a:schemeClr val="tx2">
                <a:tint val="45000"/>
                <a:satMod val="400000"/>
              </a:schemeClr>
            </a:duotone>
            <a:extLst>
              <a:ext uri="{28A0092B-C50C-407E-A947-70E740481C1C}">
                <a14:useLocalDpi xmlns:a14="http://schemas.microsoft.com/office/drawing/2010/main" val="0"/>
              </a:ext>
            </a:extLst>
          </a:blip>
          <a:srcRect t="16476" b="7601"/>
          <a:stretch/>
        </p:blipFill>
        <p:spPr bwMode="auto">
          <a:xfrm>
            <a:off x="5943600" y="15241"/>
            <a:ext cx="3200400" cy="2244046"/>
          </a:xfrm>
          <a:prstGeom prst="rect">
            <a:avLst/>
          </a:prstGeom>
          <a:gradFill>
            <a:gsLst>
              <a:gs pos="0">
                <a:srgbClr val="92D050"/>
              </a:gs>
              <a:gs pos="50000">
                <a:schemeClr val="accent1">
                  <a:tint val="44500"/>
                  <a:satMod val="160000"/>
                </a:schemeClr>
              </a:gs>
              <a:gs pos="100000">
                <a:schemeClr val="accent1">
                  <a:tint val="23500"/>
                  <a:satMod val="160000"/>
                </a:schemeClr>
              </a:gs>
            </a:gsLst>
            <a:lin ang="5400000" scaled="0"/>
          </a:gradFill>
        </p:spPr>
      </p:pic>
      <p:sp>
        <p:nvSpPr>
          <p:cNvPr id="3" name="Content Placeholder 2"/>
          <p:cNvSpPr>
            <a:spLocks noGrp="1"/>
          </p:cNvSpPr>
          <p:nvPr>
            <p:ph idx="1"/>
          </p:nvPr>
        </p:nvSpPr>
        <p:spPr>
          <a:xfrm>
            <a:off x="533400" y="762000"/>
            <a:ext cx="8153400" cy="6096000"/>
          </a:xfrm>
        </p:spPr>
        <p:txBody>
          <a:bodyPr>
            <a:noAutofit/>
          </a:bodyPr>
          <a:lstStyle/>
          <a:p>
            <a:pPr marL="0" indent="0">
              <a:buNone/>
            </a:pPr>
            <a:r>
              <a:rPr lang="en-US" sz="3000" u="sng" dirty="0" smtClean="0">
                <a:effectLst>
                  <a:outerShdw blurRad="38100" dist="38100" dir="2700000" algn="tl">
                    <a:srgbClr val="000000">
                      <a:alpha val="43137"/>
                    </a:srgbClr>
                  </a:outerShdw>
                </a:effectLst>
              </a:rPr>
              <a:t>Example 2</a:t>
            </a:r>
            <a:r>
              <a:rPr lang="en-US" sz="3000" dirty="0" smtClean="0">
                <a:effectLst>
                  <a:outerShdw blurRad="38100" dist="38100" dir="2700000" algn="tl">
                    <a:srgbClr val="000000">
                      <a:alpha val="43137"/>
                    </a:srgbClr>
                  </a:outerShdw>
                </a:effectLst>
              </a:rPr>
              <a:t>:</a:t>
            </a:r>
          </a:p>
          <a:p>
            <a:pPr marL="0" indent="0">
              <a:buNone/>
            </a:pPr>
            <a:endParaRPr lang="en-US" sz="1200" dirty="0" smtClean="0">
              <a:effectLst>
                <a:outerShdw blurRad="38100" dist="38100" dir="2700000" algn="tl">
                  <a:srgbClr val="000000">
                    <a:alpha val="43137"/>
                  </a:srgbClr>
                </a:outerShdw>
              </a:effectLst>
            </a:endParaRPr>
          </a:p>
          <a:p>
            <a:pPr marL="0" indent="0">
              <a:buNone/>
            </a:pPr>
            <a:r>
              <a:rPr lang="en-US" sz="3000" dirty="0" smtClean="0">
                <a:effectLst>
                  <a:outerShdw blurRad="38100" dist="38100" dir="2700000" algn="tl">
                    <a:srgbClr val="000000">
                      <a:alpha val="43137"/>
                    </a:srgbClr>
                  </a:outerShdw>
                </a:effectLst>
              </a:rPr>
              <a:t>For some reason, every </a:t>
            </a:r>
            <a:r>
              <a:rPr lang="en-US" sz="3000" dirty="0" smtClean="0">
                <a:solidFill>
                  <a:schemeClr val="tx1"/>
                </a:solidFill>
                <a:effectLst>
                  <a:outerShdw blurRad="38100" dist="38100" dir="2700000" algn="tl">
                    <a:srgbClr val="000000">
                      <a:alpha val="43137"/>
                    </a:srgbClr>
                  </a:outerShdw>
                </a:effectLst>
              </a:rPr>
              <a:t>time that we are </a:t>
            </a:r>
            <a:r>
              <a:rPr lang="en-US" sz="3000" dirty="0" smtClean="0">
                <a:effectLst>
                  <a:outerShdw blurRad="38100" dist="38100" dir="2700000" algn="tl">
                    <a:srgbClr val="000000">
                      <a:alpha val="43137"/>
                    </a:srgbClr>
                  </a:outerShdw>
                </a:effectLst>
              </a:rPr>
              <a:t>in this auditorium, the air-conditioning is out.  Maybe we should all bring our own fans next time.  However, the temperature might not be the only thing that is sticky tonight.  My topic, “Why AIDS Needs to Be talked About in Schools,” could also make some people warm and uncomfortable.  I have confidence, nevertheless, that if we work together . . .</a:t>
            </a:r>
            <a:endParaRPr lang="en-US" sz="30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1104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077199" cy="4051437"/>
          </a:xfrm>
        </p:spPr>
        <p:txBody>
          <a:bodyPr>
            <a:normAutofit/>
          </a:bodyPr>
          <a:lstStyle/>
          <a:p>
            <a:pPr marL="514350" indent="-514350">
              <a:buFont typeface="+mj-lt"/>
              <a:buAutoNum type="arabicPeriod" startAt="3"/>
            </a:pPr>
            <a:r>
              <a:rPr lang="en-US" sz="3000" dirty="0" smtClean="0">
                <a:effectLst>
                  <a:outerShdw blurRad="38100" dist="38100" dir="2700000" algn="tl">
                    <a:srgbClr val="000000">
                      <a:alpha val="43137"/>
                    </a:srgbClr>
                  </a:outerShdw>
                </a:effectLst>
              </a:rPr>
              <a:t>Making a Startling Statement</a:t>
            </a:r>
          </a:p>
          <a:p>
            <a:pPr marL="914400" lvl="1" indent="-457200"/>
            <a:r>
              <a:rPr lang="en-US" sz="2800" dirty="0" smtClean="0">
                <a:effectLst>
                  <a:outerShdw blurRad="38100" dist="38100" dir="2700000" algn="tl">
                    <a:srgbClr val="000000">
                      <a:alpha val="43137"/>
                    </a:srgbClr>
                  </a:outerShdw>
                </a:effectLst>
              </a:rPr>
              <a:t>jolts your audience into paying attention</a:t>
            </a:r>
          </a:p>
          <a:p>
            <a:pPr marL="914400" lvl="1" indent="-457200"/>
            <a:r>
              <a:rPr lang="en-US" sz="2800" dirty="0">
                <a:effectLst>
                  <a:outerShdw blurRad="38100" dist="38100" dir="2700000" algn="tl">
                    <a:srgbClr val="000000">
                      <a:alpha val="43137"/>
                    </a:srgbClr>
                  </a:outerShdw>
                </a:effectLst>
              </a:rPr>
              <a:t>s</a:t>
            </a:r>
            <a:r>
              <a:rPr lang="en-US" sz="2800" dirty="0" smtClean="0">
                <a:effectLst>
                  <a:outerShdw blurRad="38100" dist="38100" dir="2700000" algn="tl">
                    <a:srgbClr val="000000">
                      <a:alpha val="43137"/>
                    </a:srgbClr>
                  </a:outerShdw>
                </a:effectLst>
              </a:rPr>
              <a:t>tatistics, surprising data, shocking numbers</a:t>
            </a:r>
          </a:p>
          <a:p>
            <a:pPr marL="914400" lvl="1" indent="-457200"/>
            <a:r>
              <a:rPr lang="en-US" sz="2800" dirty="0" smtClean="0">
                <a:effectLst>
                  <a:outerShdw blurRad="38100" dist="38100" dir="2700000" algn="tl">
                    <a:srgbClr val="000000">
                      <a:alpha val="43137"/>
                    </a:srgbClr>
                  </a:outerShdw>
                </a:effectLst>
              </a:rPr>
              <a:t>be careful not to offend, wary of bad taste</a:t>
            </a:r>
            <a:endParaRPr lang="en-US" sz="28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pic>
        <p:nvPicPr>
          <p:cNvPr id="5125" name="Picture 5" descr="C:\Users\Karen\AppData\Local\Microsoft\Windows\Temporary Internet Files\Content.IE5\5XU7081H\ExclamationPoin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252349">
            <a:off x="7263020" y="304800"/>
            <a:ext cx="904381"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27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fade">
                                      <p:cBhvr>
                                        <p:cTn id="7" dur="3000"/>
                                        <p:tgtEl>
                                          <p:spTgt spid="5125"/>
                                        </p:tgtEl>
                                      </p:cBhvr>
                                    </p:animEffect>
                                    <p:anim calcmode="lin" valueType="num">
                                      <p:cBhvr>
                                        <p:cTn id="8" dur="3000" fill="hold"/>
                                        <p:tgtEl>
                                          <p:spTgt spid="5125"/>
                                        </p:tgtEl>
                                        <p:attrNameLst>
                                          <p:attrName>ppt_w</p:attrName>
                                        </p:attrNameLst>
                                      </p:cBhvr>
                                      <p:tavLst>
                                        <p:tav tm="0" fmla="#ppt_w*sin(2.5*pi*$)">
                                          <p:val>
                                            <p:fltVal val="0"/>
                                          </p:val>
                                        </p:tav>
                                        <p:tav tm="100000">
                                          <p:val>
                                            <p:fltVal val="1"/>
                                          </p:val>
                                        </p:tav>
                                      </p:tavLst>
                                    </p:anim>
                                    <p:anim calcmode="lin" valueType="num">
                                      <p:cBhvr>
                                        <p:cTn id="9" dur="3000" fill="hold"/>
                                        <p:tgtEl>
                                          <p:spTgt spid="512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Users\Karen\AppData\Local\Microsoft\Windows\Temporary Internet Files\Content.IE5\5XU7081H\ExclamationPoin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084067">
            <a:off x="7543800" y="179070"/>
            <a:ext cx="904381" cy="2667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81000" y="1143000"/>
            <a:ext cx="8382000" cy="5562601"/>
          </a:xfrm>
        </p:spPr>
        <p:txBody>
          <a:bodyPr>
            <a:normAutofit lnSpcReduction="10000"/>
          </a:bodyPr>
          <a:lstStyle/>
          <a:p>
            <a:pPr marL="0" indent="0">
              <a:buNone/>
            </a:pPr>
            <a:r>
              <a:rPr lang="en-US" sz="3200" u="sng" dirty="0" smtClean="0">
                <a:effectLst>
                  <a:outerShdw blurRad="38100" dist="38100" dir="2700000" algn="tl">
                    <a:srgbClr val="000000">
                      <a:alpha val="43137"/>
                    </a:srgbClr>
                  </a:outerShdw>
                </a:effectLst>
              </a:rPr>
              <a:t>Example 1</a:t>
            </a:r>
            <a:r>
              <a:rPr lang="en-US" sz="3200" dirty="0" smtClean="0">
                <a:effectLst>
                  <a:outerShdw blurRad="38100" dist="38100" dir="2700000" algn="tl">
                    <a:srgbClr val="000000">
                      <a:alpha val="43137"/>
                    </a:srgbClr>
                  </a:outerShdw>
                </a:effectLst>
              </a:rPr>
              <a:t>:</a:t>
            </a:r>
          </a:p>
          <a:p>
            <a:pPr marL="0" indent="0">
              <a:buNone/>
            </a:pPr>
            <a:r>
              <a:rPr lang="en-US" sz="3200" dirty="0" smtClean="0">
                <a:effectLst>
                  <a:outerShdw blurRad="38100" dist="38100" dir="2700000" algn="tl">
                    <a:srgbClr val="000000">
                      <a:alpha val="43137"/>
                    </a:srgbClr>
                  </a:outerShdw>
                </a:effectLst>
              </a:rPr>
              <a:t>I love music.  I love dancing.  I love how men and women, young and old, rich or poor, can move and smile and laugh and keep the rhythm to their favorite songs.  However, today I’m n </a:t>
            </a:r>
            <a:r>
              <a:rPr lang="en-US" sz="3200" dirty="0" err="1" smtClean="0">
                <a:effectLst>
                  <a:outerShdw blurRad="38100" dist="38100" dir="2700000" algn="tl">
                    <a:srgbClr val="000000">
                      <a:alpha val="43137"/>
                    </a:srgbClr>
                  </a:outerShdw>
                </a:effectLst>
              </a:rPr>
              <a:t>ot</a:t>
            </a:r>
            <a:r>
              <a:rPr lang="en-US" sz="3200" dirty="0" smtClean="0">
                <a:effectLst>
                  <a:outerShdw blurRad="38100" dist="38100" dir="2700000" algn="tl">
                    <a:srgbClr val="000000">
                      <a:alpha val="43137"/>
                    </a:srgbClr>
                  </a:outerShdw>
                </a:effectLst>
              </a:rPr>
              <a:t> here to talk about music—because, ironically, every time that my hand comes down to “keep the beat,” a young child is physically or sexually abused in this country.  And the violence is real . . .</a:t>
            </a:r>
            <a:endParaRPr lang="en-US" sz="32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261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ppt_w</p:attrName>
                                        </p:attrNameLst>
                                      </p:cBhvr>
                                      <p:tavLst>
                                        <p:tav tm="0" fmla="#ppt_w*sin(2.5*pi*$)">
                                          <p:val>
                                            <p:fltVal val="0"/>
                                          </p:val>
                                        </p:tav>
                                        <p:tav tm="100000">
                                          <p:val>
                                            <p:fltVal val="1"/>
                                          </p:val>
                                        </p:tav>
                                      </p:tavLst>
                                    </p:anim>
                                    <p:anim calcmode="lin" valueType="num">
                                      <p:cBhvr>
                                        <p:cTn id="9" dur="3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1510" y="838200"/>
            <a:ext cx="7848600" cy="4876799"/>
          </a:xfrm>
        </p:spPr>
        <p:txBody>
          <a:bodyPr>
            <a:normAutofit/>
          </a:bodyPr>
          <a:lstStyle/>
          <a:p>
            <a:pPr marL="514350" indent="-514350">
              <a:buFont typeface="+mj-lt"/>
              <a:buAutoNum type="arabicPeriod" startAt="4"/>
            </a:pPr>
            <a:r>
              <a:rPr lang="en-US" sz="3200" dirty="0" smtClean="0"/>
              <a:t>Giving a Quotation</a:t>
            </a:r>
          </a:p>
          <a:p>
            <a:pPr marL="0" indent="0">
              <a:buNone/>
            </a:pPr>
            <a:r>
              <a:rPr lang="en-US" sz="3200" dirty="0" smtClean="0"/>
              <a:t> </a:t>
            </a:r>
          </a:p>
          <a:p>
            <a:pPr marL="914400" lvl="1" indent="-457200"/>
            <a:r>
              <a:rPr lang="en-US" sz="3000" dirty="0" smtClean="0"/>
              <a:t>Add style and sophistication</a:t>
            </a:r>
          </a:p>
          <a:p>
            <a:pPr marL="914400" lvl="1" indent="-457200"/>
            <a:r>
              <a:rPr lang="en-US" sz="3000" dirty="0" smtClean="0"/>
              <a:t>Clear and appropriate for your topic</a:t>
            </a:r>
          </a:p>
          <a:p>
            <a:pPr marL="914400" lvl="1" indent="-457200"/>
            <a:r>
              <a:rPr lang="en-US" sz="3000" dirty="0" smtClean="0"/>
              <a:t>Include author and why noteworthy</a:t>
            </a:r>
            <a:endParaRPr lang="en-US" sz="3000" dirty="0"/>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grpSp>
        <p:nvGrpSpPr>
          <p:cNvPr id="2" name="Group 1"/>
          <p:cNvGrpSpPr/>
          <p:nvPr/>
        </p:nvGrpSpPr>
        <p:grpSpPr>
          <a:xfrm>
            <a:off x="5410200" y="533400"/>
            <a:ext cx="3124200" cy="1600200"/>
            <a:chOff x="5105400" y="762000"/>
            <a:chExt cx="3867150" cy="1914525"/>
          </a:xfrm>
        </p:grpSpPr>
        <p:pic>
          <p:nvPicPr>
            <p:cNvPr id="6149" name="Picture 5" descr="C:\Users\Karen\AppData\Local\Microsoft\Windows\Temporary Internet Files\Content.IE5\CLB1PCG6\quotes1[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5400" y="762000"/>
              <a:ext cx="2038350" cy="191452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C:\Users\Karen\AppData\Local\Microsoft\Windows\Temporary Internet Files\Content.IE5\CLB1PCG6\quotes1[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800000">
              <a:off x="6934200" y="762000"/>
              <a:ext cx="2038350" cy="19145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6423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withEffect">
                                  <p:stCondLst>
                                    <p:cond delay="0"/>
                                  </p:stCondLst>
                                  <p:childTnLst>
                                    <p:animEffect transition="out" filter="fade">
                                      <p:cBhvr>
                                        <p:cTn id="6" dur="2000" tmFilter="0, 0; .2, .5; .8, .5; 1, 0"/>
                                        <p:tgtEl>
                                          <p:spTgt spid="2"/>
                                        </p:tgtEl>
                                      </p:cBhvr>
                                    </p:animEffect>
                                    <p:animScale>
                                      <p:cBhvr>
                                        <p:cTn id="7" dur="100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305800" cy="5867400"/>
          </a:xfrm>
        </p:spPr>
        <p:txBody>
          <a:bodyPr>
            <a:normAutofit lnSpcReduction="10000"/>
          </a:bodyPr>
          <a:lstStyle/>
          <a:p>
            <a:pPr marL="0" indent="0">
              <a:buNone/>
            </a:pPr>
            <a:r>
              <a:rPr lang="en-US" sz="3000" u="sng" dirty="0" smtClean="0">
                <a:effectLst>
                  <a:outerShdw blurRad="38100" dist="38100" dir="2700000" algn="tl">
                    <a:srgbClr val="000000">
                      <a:alpha val="43137"/>
                    </a:srgbClr>
                  </a:outerShdw>
                </a:effectLst>
              </a:rPr>
              <a:t>Example 1</a:t>
            </a:r>
            <a:r>
              <a:rPr lang="en-US" sz="3000" dirty="0" smtClean="0">
                <a:effectLst>
                  <a:outerShdw blurRad="38100" dist="38100" dir="2700000" algn="tl">
                    <a:srgbClr val="000000">
                      <a:alpha val="43137"/>
                    </a:srgbClr>
                  </a:outerShdw>
                </a:effectLst>
              </a:rPr>
              <a:t>:  </a:t>
            </a:r>
          </a:p>
          <a:p>
            <a:pPr marL="0" indent="0">
              <a:buNone/>
            </a:pPr>
            <a:r>
              <a:rPr lang="en-US" sz="3000" dirty="0" smtClean="0">
                <a:effectLst>
                  <a:outerShdw blurRad="38100" dist="38100" dir="2700000" algn="tl">
                    <a:srgbClr val="000000">
                      <a:alpha val="43137"/>
                    </a:srgbClr>
                  </a:outerShdw>
                </a:effectLst>
              </a:rPr>
              <a:t>“What Has Happened to Friendship?”</a:t>
            </a:r>
          </a:p>
          <a:p>
            <a:pPr marL="0" indent="0">
              <a:buNone/>
            </a:pPr>
            <a:r>
              <a:rPr lang="en-US" sz="3000" dirty="0" smtClean="0">
                <a:effectLst>
                  <a:outerShdw blurRad="38100" dist="38100" dir="2700000" algn="tl">
                    <a:srgbClr val="000000">
                      <a:alpha val="43137"/>
                    </a:srgbClr>
                  </a:outerShdw>
                </a:effectLst>
              </a:rPr>
              <a:t>“First in was—first in peace—and first in the hearts of his countrymen.”  These are the words that began Revolutionary War general Henry Lee’s famous funeral oration for George Washington.  The quotation shows us a man of conscience and a man who cared for his fellow man.  However, do we care for our fellow man today the same as Washington did in his day?  I would like to take a look at . . .</a:t>
            </a:r>
            <a:endParaRPr lang="en-US" sz="30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grpSp>
        <p:nvGrpSpPr>
          <p:cNvPr id="8" name="Group 7"/>
          <p:cNvGrpSpPr/>
          <p:nvPr/>
        </p:nvGrpSpPr>
        <p:grpSpPr>
          <a:xfrm>
            <a:off x="5715000" y="533400"/>
            <a:ext cx="3124200" cy="1600200"/>
            <a:chOff x="5105400" y="762000"/>
            <a:chExt cx="3867150" cy="1914525"/>
          </a:xfrm>
        </p:grpSpPr>
        <p:pic>
          <p:nvPicPr>
            <p:cNvPr id="9" name="Picture 5" descr="C:\Users\Karen\AppData\Local\Microsoft\Windows\Temporary Internet Files\Content.IE5\CLB1PCG6\quotes1[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5400" y="762000"/>
              <a:ext cx="2038350" cy="19145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Users\Karen\AppData\Local\Microsoft\Windows\Temporary Internet Files\Content.IE5\CLB1PCG6\quotes1[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800000">
              <a:off x="6934200" y="762000"/>
              <a:ext cx="2038350" cy="19145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80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withEffect">
                                  <p:stCondLst>
                                    <p:cond delay="0"/>
                                  </p:stCondLst>
                                  <p:childTnLst>
                                    <p:animEffect transition="out" filter="fade">
                                      <p:cBhvr>
                                        <p:cTn id="6" dur="2000" tmFilter="0, 0; .2, .5; .8, .5; 1, 0"/>
                                        <p:tgtEl>
                                          <p:spTgt spid="8"/>
                                        </p:tgtEl>
                                      </p:cBhvr>
                                    </p:animEffect>
                                    <p:animScale>
                                      <p:cBhvr>
                                        <p:cTn id="7" dur="1000" autoRev="1" fill="hold"/>
                                        <p:tgtEl>
                                          <p:spTgt spid="8"/>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1"/>
            <a:ext cx="8458200" cy="5714999"/>
          </a:xfrm>
        </p:spPr>
        <p:txBody>
          <a:bodyPr>
            <a:normAutofit lnSpcReduction="10000"/>
          </a:bodyPr>
          <a:lstStyle/>
          <a:p>
            <a:pPr marL="0" indent="0">
              <a:buNone/>
            </a:pPr>
            <a:r>
              <a:rPr lang="en-US" sz="3000" u="sng" dirty="0" smtClean="0">
                <a:effectLst>
                  <a:outerShdw blurRad="38100" dist="38100" dir="2700000" algn="tl">
                    <a:srgbClr val="000000">
                      <a:alpha val="43137"/>
                    </a:srgbClr>
                  </a:outerShdw>
                </a:effectLst>
              </a:rPr>
              <a:t>Example 2</a:t>
            </a:r>
            <a:r>
              <a:rPr lang="en-US" sz="3000" dirty="0" smtClean="0">
                <a:effectLst>
                  <a:outerShdw blurRad="38100" dist="38100" dir="2700000" algn="tl">
                    <a:srgbClr val="000000">
                      <a:alpha val="43137"/>
                    </a:srgbClr>
                  </a:outerShdw>
                </a:effectLst>
              </a:rPr>
              <a:t> :</a:t>
            </a:r>
          </a:p>
          <a:p>
            <a:pPr marL="0" indent="0">
              <a:buNone/>
            </a:pPr>
            <a:r>
              <a:rPr lang="en-US" sz="3000" dirty="0" smtClean="0">
                <a:effectLst>
                  <a:outerShdw blurRad="38100" dist="38100" dir="2700000" algn="tl">
                    <a:srgbClr val="000000">
                      <a:alpha val="43137"/>
                    </a:srgbClr>
                  </a:outerShdw>
                </a:effectLst>
              </a:rPr>
              <a:t>“Americans—Why Are We So Gullible?”</a:t>
            </a:r>
          </a:p>
          <a:p>
            <a:pPr marL="0" indent="0">
              <a:buNone/>
            </a:pPr>
            <a:r>
              <a:rPr lang="en-US" sz="3000" dirty="0" smtClean="0">
                <a:effectLst>
                  <a:outerShdw blurRad="38100" dist="38100" dir="2700000" algn="tl">
                    <a:srgbClr val="000000">
                      <a:alpha val="43137"/>
                    </a:srgbClr>
                  </a:outerShdw>
                </a:effectLst>
              </a:rPr>
              <a:t>“You can fool all of the people some of the time and you can fool some of the people all of the time, but you can’t fool </a:t>
            </a:r>
            <a:r>
              <a:rPr lang="en-US" sz="3000" i="1" dirty="0" smtClean="0">
                <a:effectLst>
                  <a:outerShdw blurRad="38100" dist="38100" dir="2700000" algn="tl">
                    <a:srgbClr val="000000">
                      <a:alpha val="43137"/>
                    </a:srgbClr>
                  </a:outerShdw>
                </a:effectLst>
              </a:rPr>
              <a:t>all</a:t>
            </a:r>
            <a:r>
              <a:rPr lang="en-US" sz="3000" dirty="0" smtClean="0">
                <a:effectLst>
                  <a:outerShdw blurRad="38100" dist="38100" dir="2700000" algn="tl">
                    <a:srgbClr val="000000">
                      <a:alpha val="43137"/>
                    </a:srgbClr>
                  </a:outerShdw>
                </a:effectLst>
              </a:rPr>
              <a:t> of the people </a:t>
            </a:r>
            <a:r>
              <a:rPr lang="en-US" sz="3000" i="1" dirty="0" smtClean="0">
                <a:effectLst>
                  <a:outerShdw blurRad="38100" dist="38100" dir="2700000" algn="tl">
                    <a:srgbClr val="000000">
                      <a:alpha val="43137"/>
                    </a:srgbClr>
                  </a:outerShdw>
                </a:effectLst>
              </a:rPr>
              <a:t>all</a:t>
            </a:r>
            <a:r>
              <a:rPr lang="en-US" sz="3000" dirty="0" smtClean="0">
                <a:effectLst>
                  <a:outerShdw blurRad="38100" dist="38100" dir="2700000" algn="tl">
                    <a:srgbClr val="000000">
                      <a:alpha val="43137"/>
                    </a:srgbClr>
                  </a:outerShdw>
                </a:effectLst>
              </a:rPr>
              <a:t> of the time.”  Abraham Lincoln, the author of this quotation, might have added the words “</a:t>
            </a:r>
            <a:r>
              <a:rPr lang="en-US" sz="3000" i="1" dirty="0" smtClean="0">
                <a:effectLst>
                  <a:outerShdw blurRad="38100" dist="38100" dir="2700000" algn="tl">
                    <a:srgbClr val="000000">
                      <a:alpha val="43137"/>
                    </a:srgbClr>
                  </a:outerShdw>
                </a:effectLst>
              </a:rPr>
              <a:t>except</a:t>
            </a:r>
            <a:r>
              <a:rPr lang="en-US" sz="3000" dirty="0" smtClean="0">
                <a:effectLst>
                  <a:outerShdw blurRad="38100" dist="38100" dir="2700000" algn="tl">
                    <a:srgbClr val="000000">
                      <a:alpha val="43137"/>
                    </a:srgbClr>
                  </a:outerShdw>
                </a:effectLst>
              </a:rPr>
              <a:t> in </a:t>
            </a:r>
            <a:r>
              <a:rPr lang="en-US" sz="3000" dirty="0">
                <a:effectLst>
                  <a:outerShdw blurRad="38100" dist="38100" dir="2700000" algn="tl">
                    <a:srgbClr val="000000">
                      <a:alpha val="43137"/>
                    </a:srgbClr>
                  </a:outerShdw>
                </a:effectLst>
              </a:rPr>
              <a:t>A</a:t>
            </a:r>
            <a:r>
              <a:rPr lang="en-US" sz="3000" dirty="0" smtClean="0">
                <a:effectLst>
                  <a:outerShdw blurRad="38100" dist="38100" dir="2700000" algn="tl">
                    <a:srgbClr val="000000">
                      <a:alpha val="43137"/>
                    </a:srgbClr>
                  </a:outerShdw>
                </a:effectLst>
              </a:rPr>
              <a:t>merica,” because Americans are often easy prey for those wishing to make a fast buck.  Let’s examine why Americans are so gullible and took a look . . .</a:t>
            </a:r>
            <a:endParaRPr lang="en-US" sz="30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grpSp>
        <p:nvGrpSpPr>
          <p:cNvPr id="8" name="Group 7"/>
          <p:cNvGrpSpPr/>
          <p:nvPr/>
        </p:nvGrpSpPr>
        <p:grpSpPr>
          <a:xfrm>
            <a:off x="5410200" y="533400"/>
            <a:ext cx="3124200" cy="1600200"/>
            <a:chOff x="5105400" y="762000"/>
            <a:chExt cx="3867150" cy="1914525"/>
          </a:xfrm>
        </p:grpSpPr>
        <p:pic>
          <p:nvPicPr>
            <p:cNvPr id="9" name="Picture 5" descr="C:\Users\Karen\AppData\Local\Microsoft\Windows\Temporary Internet Files\Content.IE5\CLB1PCG6\quotes1[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05400" y="762000"/>
              <a:ext cx="2038350" cy="19145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Users\Karen\AppData\Local\Microsoft\Windows\Temporary Internet Files\Content.IE5\CLB1PCG6\quotes1[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0800000">
              <a:off x="6934200" y="762000"/>
              <a:ext cx="2038350" cy="19145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0256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withEffect">
                                  <p:stCondLst>
                                    <p:cond delay="0"/>
                                  </p:stCondLst>
                                  <p:childTnLst>
                                    <p:animEffect transition="out" filter="fade">
                                      <p:cBhvr>
                                        <p:cTn id="6" dur="2000" tmFilter="0, 0; .2, .5; .8, .5; 1, 0"/>
                                        <p:tgtEl>
                                          <p:spTgt spid="8"/>
                                        </p:tgtEl>
                                      </p:cBhvr>
                                    </p:animEffect>
                                    <p:animScale>
                                      <p:cBhvr>
                                        <p:cTn id="7" dur="1000" autoRev="1" fill="hold"/>
                                        <p:tgtEl>
                                          <p:spTgt spid="8"/>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71600"/>
            <a:ext cx="7391400" cy="4051437"/>
          </a:xfrm>
        </p:spPr>
        <p:txBody>
          <a:bodyPr>
            <a:normAutofit/>
          </a:bodyPr>
          <a:lstStyle/>
          <a:p>
            <a:pPr marL="514350" indent="-514350">
              <a:buFont typeface="+mj-lt"/>
              <a:buAutoNum type="arabicPeriod" startAt="5"/>
            </a:pPr>
            <a:r>
              <a:rPr lang="en-US" sz="3000" dirty="0" smtClean="0">
                <a:effectLst>
                  <a:outerShdw blurRad="38100" dist="38100" dir="2700000" algn="tl">
                    <a:srgbClr val="000000">
                      <a:alpha val="43137"/>
                    </a:srgbClr>
                  </a:outerShdw>
                </a:effectLst>
              </a:rPr>
              <a:t>Telling a Story</a:t>
            </a:r>
          </a:p>
          <a:p>
            <a:pPr marL="0" indent="0">
              <a:buNone/>
            </a:pPr>
            <a:endParaRPr lang="en-US" sz="3000" dirty="0" smtClean="0">
              <a:effectLst>
                <a:outerShdw blurRad="38100" dist="38100" dir="2700000" algn="tl">
                  <a:srgbClr val="000000">
                    <a:alpha val="43137"/>
                  </a:srgbClr>
                </a:outerShdw>
              </a:effectLst>
            </a:endParaRPr>
          </a:p>
          <a:p>
            <a:pPr marL="857250" lvl="1" indent="-400050"/>
            <a:r>
              <a:rPr lang="en-US" sz="2800" dirty="0" smtClean="0">
                <a:effectLst>
                  <a:outerShdw blurRad="38100" dist="38100" dir="2700000" algn="tl">
                    <a:srgbClr val="000000">
                      <a:alpha val="43137"/>
                    </a:srgbClr>
                  </a:outerShdw>
                </a:effectLst>
              </a:rPr>
              <a:t>illustrations, personal accounts</a:t>
            </a:r>
          </a:p>
          <a:p>
            <a:pPr marL="857250" lvl="1" indent="-400050"/>
            <a:r>
              <a:rPr lang="en-US" sz="2800" dirty="0" smtClean="0">
                <a:effectLst>
                  <a:outerShdw blurRad="38100" dist="38100" dir="2700000" algn="tl">
                    <a:srgbClr val="000000">
                      <a:alpha val="43137"/>
                    </a:srgbClr>
                  </a:outerShdw>
                </a:effectLst>
              </a:rPr>
              <a:t>keep short and to the point</a:t>
            </a:r>
          </a:p>
          <a:p>
            <a:pPr marL="857250" lvl="1" indent="-400050"/>
            <a:r>
              <a:rPr lang="en-US" sz="2800" dirty="0" smtClean="0">
                <a:effectLst>
                  <a:outerShdw blurRad="38100" dist="38100" dir="2700000" algn="tl">
                    <a:srgbClr val="000000">
                      <a:alpha val="43137"/>
                    </a:srgbClr>
                  </a:outerShdw>
                </a:effectLst>
              </a:rPr>
              <a:t>special experience, heart-stopping ordeal</a:t>
            </a:r>
            <a:endParaRPr lang="en-US" sz="2800" dirty="0">
              <a:effectLst>
                <a:outerShdw blurRad="38100" dist="38100" dir="2700000" algn="tl">
                  <a:srgbClr val="000000">
                    <a:alpha val="43137"/>
                  </a:srgbClr>
                </a:outerShdw>
              </a:effectLst>
            </a:endParaRPr>
          </a:p>
        </p:txBody>
      </p:sp>
      <p:pic>
        <p:nvPicPr>
          <p:cNvPr id="7171" name="Picture 3" descr="C:\Users\Karen\AppData\Local\Microsoft\Windows\Temporary Internet Files\Content.IE5\OS90QN1G\005_maths_4[1].jpg"/>
          <p:cNvPicPr>
            <a:picLocks noChangeAspect="1" noChangeArrowheads="1"/>
          </p:cNvPicPr>
          <p:nvPr/>
        </p:nvPicPr>
        <p:blipFill>
          <a:blip r:embed="rId2">
            <a:clrChange>
              <a:clrFrom>
                <a:srgbClr val="FEFEFE"/>
              </a:clrFrom>
              <a:clrTo>
                <a:srgbClr val="FEFEFE">
                  <a:alpha val="0"/>
                </a:srgbClr>
              </a:clrTo>
            </a:clrChange>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5105400" y="820298"/>
            <a:ext cx="3505200" cy="200526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8074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effectLst>
                  <a:outerShdw blurRad="38100" dist="38100" dir="2700000" algn="tl">
                    <a:srgbClr val="000000">
                      <a:alpha val="43137"/>
                    </a:srgbClr>
                  </a:outerShdw>
                </a:effectLst>
              </a:rPr>
              <a:t>The Introduction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762000"/>
            <a:ext cx="8839200" cy="5638800"/>
          </a:xfrm>
        </p:spPr>
        <p:txBody>
          <a:bodyPr>
            <a:noAutofit/>
          </a:bodyPr>
          <a:lstStyle/>
          <a:p>
            <a:pPr marL="0" indent="0" algn="just">
              <a:buNone/>
            </a:pPr>
            <a:r>
              <a:rPr lang="en-US" sz="3600" dirty="0" smtClean="0">
                <a:effectLst>
                  <a:outerShdw blurRad="38100" dist="38100" dir="2700000" algn="tl">
                    <a:srgbClr val="000000">
                      <a:alpha val="43137"/>
                    </a:srgbClr>
                  </a:outerShdw>
                </a:effectLst>
              </a:rPr>
              <a:t>Have you ever heard the saying “Let a smile be your umbrella”?  What about the observation “Laugh and the world laughs with you”?  Both of these sayings deal with how a positive attitude and a sense of humor can make a bad situation a little bit better for both you and the people around you.</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2913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aren\AppData\Local\Microsoft\Windows\Temporary Internet Files\Content.IE5\OS90QN1G\005_maths_4[1].jpg"/>
          <p:cNvPicPr>
            <a:picLocks noChangeAspect="1" noChangeArrowheads="1"/>
          </p:cNvPicPr>
          <p:nvPr/>
        </p:nvPicPr>
        <p:blipFill>
          <a:blip r:embed="rId2">
            <a:clrChange>
              <a:clrFrom>
                <a:srgbClr val="FEFEFE"/>
              </a:clrFrom>
              <a:clrTo>
                <a:srgbClr val="FEFEFE">
                  <a:alpha val="0"/>
                </a:srgbClr>
              </a:clrTo>
            </a:clrChange>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5638800" y="228600"/>
            <a:ext cx="3505200" cy="200526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52400" y="533400"/>
            <a:ext cx="8763000" cy="6303264"/>
          </a:xfrm>
        </p:spPr>
        <p:txBody>
          <a:bodyPr wrap="square" anchor="b" anchorCtr="0">
            <a:spAutoFit/>
          </a:bodyPr>
          <a:lstStyle/>
          <a:p>
            <a:pPr marL="0" indent="0">
              <a:buNone/>
            </a:pPr>
            <a:r>
              <a:rPr lang="en-US" sz="2400" u="sng" dirty="0" smtClean="0">
                <a:effectLst>
                  <a:outerShdw blurRad="38100" dist="38100" dir="2700000" algn="tl">
                    <a:srgbClr val="000000">
                      <a:alpha val="43137"/>
                    </a:srgbClr>
                  </a:outerShdw>
                </a:effectLst>
              </a:rPr>
              <a:t>Example 1</a:t>
            </a:r>
            <a:r>
              <a:rPr lang="en-US" sz="2400" dirty="0" smtClean="0">
                <a:effectLst>
                  <a:outerShdw blurRad="38100" dist="38100" dir="2700000" algn="tl">
                    <a:srgbClr val="000000">
                      <a:alpha val="43137"/>
                    </a:srgbClr>
                  </a:outerShdw>
                </a:effectLst>
              </a:rPr>
              <a:t>:</a:t>
            </a:r>
          </a:p>
          <a:p>
            <a:pPr marL="0" indent="0">
              <a:buNone/>
            </a:pPr>
            <a:endParaRPr lang="en-US" sz="2400" dirty="0" smtClean="0">
              <a:effectLst>
                <a:outerShdw blurRad="38100" dist="38100" dir="2700000" algn="tl">
                  <a:srgbClr val="000000">
                    <a:alpha val="43137"/>
                  </a:srgbClr>
                </a:outerShdw>
              </a:effectLst>
            </a:endParaRPr>
          </a:p>
          <a:p>
            <a:pPr marL="0" indent="0">
              <a:buNone/>
            </a:pPr>
            <a:r>
              <a:rPr lang="en-US" sz="2400" dirty="0" smtClean="0">
                <a:effectLst>
                  <a:outerShdw blurRad="38100" dist="38100" dir="2700000" algn="tl">
                    <a:srgbClr val="000000">
                      <a:alpha val="43137"/>
                    </a:srgbClr>
                  </a:outerShdw>
                </a:effectLst>
              </a:rPr>
              <a:t>	A few weeks ago, my mom an dad had gone out for the evening, and I was alone at home.  About 2 a.m. I heard noise by a downstairs window.  Even though I hoped that the sounds would go away, they didn’t.  As a matter of fact, they got louder.  It sounded as if someone were struggling to reach the latch of the window.  I was petrified, but somehow I managed to go downstairs.  Slowly, I moved the curtain to see what was outside.  You can imagine my fear when I saw two eyes looking right back at me!  It was a </a:t>
            </a:r>
            <a:r>
              <a:rPr lang="en-US" sz="2400" i="1" dirty="0" smtClean="0">
                <a:effectLst>
                  <a:outerShdw blurRad="38100" dist="38100" dir="2700000" algn="tl">
                    <a:srgbClr val="000000">
                      <a:alpha val="43137"/>
                    </a:srgbClr>
                  </a:outerShdw>
                </a:effectLst>
              </a:rPr>
              <a:t>raccoon</a:t>
            </a:r>
            <a:r>
              <a:rPr lang="en-US" sz="2400" dirty="0" smtClean="0">
                <a:effectLst>
                  <a:outerShdw blurRad="38100" dist="38100" dir="2700000" algn="tl">
                    <a:srgbClr val="000000">
                      <a:alpha val="43137"/>
                    </a:srgbClr>
                  </a:outerShdw>
                </a:effectLst>
              </a:rPr>
              <a:t>.  The good news is that, in this instance, I was able to deal with my </a:t>
            </a:r>
            <a:r>
              <a:rPr lang="en-US" sz="2400" i="1" dirty="0" smtClean="0">
                <a:effectLst>
                  <a:outerShdw blurRad="38100" dist="38100" dir="2700000" algn="tl">
                    <a:srgbClr val="000000">
                      <a:alpha val="43137"/>
                    </a:srgbClr>
                  </a:outerShdw>
                </a:effectLst>
              </a:rPr>
              <a:t>fear</a:t>
            </a:r>
            <a:r>
              <a:rPr lang="en-US" sz="2400" dirty="0" smtClean="0">
                <a:effectLst>
                  <a:outerShdw blurRad="38100" dist="38100" dir="2700000" algn="tl">
                    <a:srgbClr val="000000">
                      <a:alpha val="43137"/>
                    </a:srgbClr>
                  </a:outerShdw>
                </a:effectLst>
              </a:rPr>
              <a:t>.  The bad news is that I almost collapsed in the process.  What does fear mean and how can we . . .</a:t>
            </a:r>
            <a:endParaRPr lang="en-US" sz="24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990600" y="-2667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4532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9443" y="924475"/>
            <a:ext cx="7125112" cy="4934323"/>
          </a:xfrm>
        </p:spPr>
        <p:txBody>
          <a:bodyPr>
            <a:normAutofit/>
          </a:bodyPr>
          <a:lstStyle/>
          <a:p>
            <a:r>
              <a:rPr lang="en-US" sz="3000" dirty="0" smtClean="0">
                <a:effectLst>
                  <a:outerShdw blurRad="38100" dist="38100" dir="2700000" algn="tl">
                    <a:srgbClr val="000000">
                      <a:alpha val="43137"/>
                    </a:srgbClr>
                  </a:outerShdw>
                </a:effectLst>
              </a:rPr>
              <a:t>Comes between the attention-geter and the thesis statement and logically connects the two.</a:t>
            </a:r>
          </a:p>
          <a:p>
            <a:r>
              <a:rPr lang="en-US" sz="3000" dirty="0" smtClean="0">
                <a:effectLst>
                  <a:outerShdw blurRad="38100" dist="38100" dir="2700000" algn="tl">
                    <a:srgbClr val="000000">
                      <a:alpha val="43137"/>
                    </a:srgbClr>
                  </a:outerShdw>
                </a:effectLst>
              </a:rPr>
              <a:t>Develops a bridge between the audience and the topic</a:t>
            </a:r>
          </a:p>
          <a:p>
            <a:pPr lvl="1"/>
            <a:r>
              <a:rPr lang="en-US" sz="2800" dirty="0" smtClean="0">
                <a:effectLst>
                  <a:outerShdw blurRad="38100" dist="38100" dir="2700000" algn="tl">
                    <a:srgbClr val="000000">
                      <a:alpha val="43137"/>
                    </a:srgbClr>
                  </a:outerShdw>
                </a:effectLst>
              </a:rPr>
              <a:t>Objective is to connect with the audience so they are motivated to listen to you</a:t>
            </a:r>
            <a:endParaRPr lang="en-US" sz="28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Link</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8560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4475"/>
            <a:ext cx="8458200" cy="5933525"/>
          </a:xfrm>
        </p:spPr>
        <p:txBody>
          <a:bodyPr>
            <a:normAutofit fontScale="92500" lnSpcReduction="20000"/>
          </a:bodyPr>
          <a:lstStyle/>
          <a:p>
            <a:pPr marL="0" indent="0">
              <a:buNone/>
            </a:pPr>
            <a:r>
              <a:rPr lang="en-US" sz="3000" dirty="0" smtClean="0">
                <a:effectLst>
                  <a:outerShdw blurRad="38100" dist="38100" dir="2700000" algn="tl">
                    <a:srgbClr val="000000">
                      <a:alpha val="43137"/>
                    </a:srgbClr>
                  </a:outerShdw>
                </a:effectLst>
              </a:rPr>
              <a:t>Believe it or not, this is more than a mere attention-getter for my speech.  This is taken from an actual ad found in the February edition of </a:t>
            </a:r>
            <a:r>
              <a:rPr lang="en-US" sz="3000" i="1" dirty="0" smtClean="0">
                <a:effectLst>
                  <a:outerShdw blurRad="38100" dist="38100" dir="2700000" algn="tl">
                    <a:srgbClr val="000000">
                      <a:alpha val="43137"/>
                    </a:srgbClr>
                  </a:outerShdw>
                </a:effectLst>
              </a:rPr>
              <a:t>Young Miss</a:t>
            </a:r>
            <a:r>
              <a:rPr lang="en-US" sz="3000" dirty="0" smtClean="0">
                <a:effectLst>
                  <a:outerShdw blurRad="38100" dist="38100" dir="2700000" algn="tl">
                    <a:srgbClr val="000000">
                      <a:alpha val="43137"/>
                    </a:srgbClr>
                  </a:outerShdw>
                </a:effectLst>
              </a:rPr>
              <a:t> magazine.  </a:t>
            </a:r>
            <a:r>
              <a:rPr lang="en-US" sz="3000" b="1" i="1" dirty="0" smtClean="0">
                <a:effectLst>
                  <a:outerShdw blurRad="38100" dist="38100" dir="2700000" algn="tl">
                    <a:srgbClr val="000000">
                      <a:alpha val="43137"/>
                    </a:srgbClr>
                  </a:outerShdw>
                </a:effectLst>
              </a:rPr>
              <a:t>(A)</a:t>
            </a:r>
            <a:r>
              <a:rPr lang="en-US" sz="3000" i="1" dirty="0" smtClean="0">
                <a:effectLst>
                  <a:outerShdw blurRad="38100" dist="38100" dir="2700000" algn="tl">
                    <a:srgbClr val="000000">
                      <a:alpha val="43137"/>
                    </a:srgbClr>
                  </a:outerShdw>
                </a:effectLst>
              </a:rPr>
              <a:t> My speech for today will deal with one of the words in the last sentence of the ad, </a:t>
            </a:r>
            <a:r>
              <a:rPr lang="en-US" sz="3000" dirty="0" smtClean="0">
                <a:effectLst>
                  <a:outerShdw blurRad="38100" dist="38100" dir="2700000" algn="tl">
                    <a:srgbClr val="000000">
                      <a:alpha val="43137"/>
                    </a:srgbClr>
                  </a:outerShdw>
                </a:effectLst>
              </a:rPr>
              <a:t>old-fashioned; </a:t>
            </a:r>
            <a:r>
              <a:rPr lang="en-US" sz="3000" i="1" dirty="0" smtClean="0">
                <a:effectLst>
                  <a:outerShdw blurRad="38100" dist="38100" dir="2700000" algn="tl">
                    <a:srgbClr val="000000">
                      <a:alpha val="43137"/>
                    </a:srgbClr>
                  </a:outerShdw>
                </a:effectLst>
              </a:rPr>
              <a:t>for it is my opinion that, contrary to what is stated in the “Get Him” ad, maybe a sense of old-fashioned tradition is exactly what we need in today’s society.  </a:t>
            </a:r>
            <a:r>
              <a:rPr lang="en-US" sz="3000" b="1" i="1" dirty="0" smtClean="0">
                <a:effectLst>
                  <a:outerShdw blurRad="38100" dist="38100" dir="2700000" algn="tl">
                    <a:srgbClr val="000000">
                      <a:alpha val="43137"/>
                    </a:srgbClr>
                  </a:outerShdw>
                </a:effectLst>
              </a:rPr>
              <a:t>(B)</a:t>
            </a:r>
            <a:r>
              <a:rPr lang="en-US" sz="3000" i="1" dirty="0" smtClean="0">
                <a:effectLst>
                  <a:outerShdw blurRad="38100" dist="38100" dir="2700000" algn="tl">
                    <a:srgbClr val="000000">
                      <a:alpha val="43137"/>
                    </a:srgbClr>
                  </a:outerShdw>
                </a:effectLst>
              </a:rPr>
              <a:t> According to William Bennet, former Secretary of Education and noted author, “Increasingly, Americans are lacking a solid grounding in traditional values.”</a:t>
            </a:r>
            <a:r>
              <a:rPr lang="en-US" sz="3000" dirty="0" smtClean="0">
                <a:effectLst>
                  <a:outerShdw blurRad="38100" dist="38100" dir="2700000" algn="tl">
                    <a:srgbClr val="000000">
                      <a:alpha val="43137"/>
                    </a:srgbClr>
                  </a:outerShdw>
                </a:effectLst>
              </a:rPr>
              <a:t>  Therefore, I would specifically like to examine some traditional American values . . .</a:t>
            </a:r>
            <a:endParaRPr lang="en-US" sz="30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Link</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3835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000" dirty="0" smtClean="0">
                <a:effectLst>
                  <a:outerShdw blurRad="38100" dist="38100" dir="2700000" algn="tl">
                    <a:srgbClr val="000000">
                      <a:alpha val="43137"/>
                    </a:srgbClr>
                  </a:outerShdw>
                </a:effectLst>
              </a:rPr>
              <a:t>Tells the audience exactly what you will be speaking about</a:t>
            </a:r>
          </a:p>
          <a:p>
            <a:pPr lvl="1"/>
            <a:r>
              <a:rPr lang="en-US" sz="2800" dirty="0" smtClean="0">
                <a:effectLst>
                  <a:outerShdw blurRad="38100" dist="38100" dir="2700000" algn="tl">
                    <a:srgbClr val="000000">
                      <a:alpha val="43137"/>
                    </a:srgbClr>
                  </a:outerShdw>
                </a:effectLst>
              </a:rPr>
              <a:t>Clarifies the overall goal of your speech (inform, persuade, entertain)</a:t>
            </a:r>
          </a:p>
          <a:p>
            <a:pPr lvl="1"/>
            <a:r>
              <a:rPr lang="en-US" sz="2800" dirty="0" smtClean="0">
                <a:effectLst>
                  <a:outerShdw blurRad="38100" dist="38100" dir="2700000" algn="tl">
                    <a:srgbClr val="000000">
                      <a:alpha val="43137"/>
                    </a:srgbClr>
                  </a:outerShdw>
                </a:effectLst>
              </a:rPr>
              <a:t>States your specific topic</a:t>
            </a:r>
            <a:endParaRPr lang="en-US" sz="28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The Thesis Statement</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9265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The Thesis Statement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257799"/>
          </a:xfrm>
        </p:spPr>
        <p:txBody>
          <a:bodyPr>
            <a:normAutofit/>
          </a:bodyPr>
          <a:lstStyle/>
          <a:p>
            <a:r>
              <a:rPr lang="en-US" sz="3000" dirty="0" smtClean="0">
                <a:effectLst>
                  <a:outerShdw blurRad="38100" dist="38100" dir="2700000" algn="tl">
                    <a:srgbClr val="000000">
                      <a:alpha val="43137"/>
                    </a:srgbClr>
                  </a:outerShdw>
                </a:effectLst>
              </a:rPr>
              <a:t>Inform</a:t>
            </a:r>
          </a:p>
          <a:p>
            <a:pPr marL="857250" lvl="1" indent="-400050"/>
            <a:r>
              <a:rPr lang="en-US" sz="2800" dirty="0" smtClean="0">
                <a:effectLst>
                  <a:outerShdw blurRad="38100" dist="38100" dir="2700000" algn="tl">
                    <a:srgbClr val="000000">
                      <a:alpha val="43137"/>
                    </a:srgbClr>
                  </a:outerShdw>
                </a:effectLst>
              </a:rPr>
              <a:t>Today I will </a:t>
            </a:r>
            <a:r>
              <a:rPr lang="en-US" sz="2800" i="1" dirty="0" smtClean="0">
                <a:effectLst>
                  <a:outerShdw blurRad="38100" dist="38100" dir="2700000" algn="tl">
                    <a:srgbClr val="000000">
                      <a:alpha val="43137"/>
                    </a:srgbClr>
                  </a:outerShdw>
                </a:effectLst>
              </a:rPr>
              <a:t>inform</a:t>
            </a:r>
            <a:r>
              <a:rPr lang="en-US" sz="2800" dirty="0" smtClean="0">
                <a:effectLst>
                  <a:outerShdw blurRad="38100" dist="38100" dir="2700000" algn="tl">
                    <a:srgbClr val="000000">
                      <a:alpha val="43137"/>
                    </a:srgbClr>
                  </a:outerShdw>
                </a:effectLst>
              </a:rPr>
              <a:t> you about . . .</a:t>
            </a:r>
          </a:p>
          <a:p>
            <a:pPr marL="857250" lvl="1" indent="-400050"/>
            <a:r>
              <a:rPr lang="en-US" sz="2800" dirty="0" smtClean="0">
                <a:effectLst>
                  <a:outerShdw blurRad="38100" dist="38100" dir="2700000" algn="tl">
                    <a:srgbClr val="000000">
                      <a:alpha val="43137"/>
                    </a:srgbClr>
                  </a:outerShdw>
                </a:effectLst>
              </a:rPr>
              <a:t>My goal is to </a:t>
            </a:r>
            <a:r>
              <a:rPr lang="en-US" sz="2800" i="1" dirty="0" smtClean="0">
                <a:effectLst>
                  <a:outerShdw blurRad="38100" dist="38100" dir="2700000" algn="tl">
                    <a:srgbClr val="000000">
                      <a:alpha val="43137"/>
                    </a:srgbClr>
                  </a:outerShdw>
                </a:effectLst>
              </a:rPr>
              <a:t>explain</a:t>
            </a:r>
            <a:r>
              <a:rPr lang="en-US" sz="2800" dirty="0" smtClean="0">
                <a:effectLst>
                  <a:outerShdw blurRad="38100" dist="38100" dir="2700000" algn="tl">
                    <a:srgbClr val="000000">
                      <a:alpha val="43137"/>
                    </a:srgbClr>
                  </a:outerShdw>
                </a:effectLst>
              </a:rPr>
              <a:t> . . .</a:t>
            </a:r>
          </a:p>
          <a:p>
            <a:pPr marL="857250" lvl="1" indent="-400050"/>
            <a:r>
              <a:rPr lang="en-US" sz="2800" dirty="0" smtClean="0">
                <a:effectLst>
                  <a:outerShdw blurRad="38100" dist="38100" dir="2700000" algn="tl">
                    <a:srgbClr val="000000">
                      <a:alpha val="43137"/>
                    </a:srgbClr>
                  </a:outerShdw>
                </a:effectLst>
              </a:rPr>
              <a:t>With this informaton, I hope yo will better </a:t>
            </a:r>
            <a:r>
              <a:rPr lang="en-US" sz="2800" i="1" dirty="0" smtClean="0">
                <a:effectLst>
                  <a:outerShdw blurRad="38100" dist="38100" dir="2700000" algn="tl">
                    <a:srgbClr val="000000">
                      <a:alpha val="43137"/>
                    </a:srgbClr>
                  </a:outerShdw>
                </a:effectLst>
              </a:rPr>
              <a:t>understand</a:t>
            </a:r>
            <a:r>
              <a:rPr lang="en-US" sz="2800" dirty="0" smtClean="0">
                <a:effectLst>
                  <a:outerShdw blurRad="38100" dist="38100" dir="2700000" algn="tl">
                    <a:srgbClr val="000000">
                      <a:alpha val="43137"/>
                    </a:srgbClr>
                  </a:outerShdw>
                </a:effectLst>
              </a:rPr>
              <a:t> . . .</a:t>
            </a:r>
          </a:p>
          <a:p>
            <a:r>
              <a:rPr lang="en-US" sz="3000" dirty="0" smtClean="0">
                <a:effectLst>
                  <a:outerShdw blurRad="38100" dist="38100" dir="2700000" algn="tl">
                    <a:srgbClr val="000000">
                      <a:alpha val="43137"/>
                    </a:srgbClr>
                  </a:outerShdw>
                </a:effectLst>
              </a:rPr>
              <a:t>Persuade</a:t>
            </a:r>
          </a:p>
          <a:p>
            <a:pPr marL="857250" lvl="1" indent="-400050"/>
            <a:r>
              <a:rPr lang="en-US" sz="2800" dirty="0" smtClean="0">
                <a:effectLst>
                  <a:outerShdw blurRad="38100" dist="38100" dir="2700000" algn="tl">
                    <a:srgbClr val="000000">
                      <a:alpha val="43137"/>
                    </a:srgbClr>
                  </a:outerShdw>
                </a:effectLst>
              </a:rPr>
              <a:t>I want to </a:t>
            </a:r>
            <a:r>
              <a:rPr lang="en-US" sz="2800" i="1" dirty="0" smtClean="0">
                <a:effectLst>
                  <a:outerShdw blurRad="38100" dist="38100" dir="2700000" algn="tl">
                    <a:srgbClr val="000000">
                      <a:alpha val="43137"/>
                    </a:srgbClr>
                  </a:outerShdw>
                </a:effectLst>
              </a:rPr>
              <a:t>persuade</a:t>
            </a:r>
            <a:r>
              <a:rPr lang="en-US" sz="2800" dirty="0" smtClean="0">
                <a:effectLst>
                  <a:outerShdw blurRad="38100" dist="38100" dir="2700000" algn="tl">
                    <a:srgbClr val="000000">
                      <a:alpha val="43137"/>
                    </a:srgbClr>
                  </a:outerShdw>
                </a:effectLst>
              </a:rPr>
              <a:t> you that . . .</a:t>
            </a:r>
          </a:p>
          <a:p>
            <a:pPr marL="857250" lvl="1" indent="-400050"/>
            <a:r>
              <a:rPr lang="en-US" sz="2800" dirty="0" smtClean="0">
                <a:effectLst>
                  <a:outerShdw blurRad="38100" dist="38100" dir="2700000" algn="tl">
                    <a:srgbClr val="000000">
                      <a:alpha val="43137"/>
                    </a:srgbClr>
                  </a:outerShdw>
                </a:effectLst>
              </a:rPr>
              <a:t>My goal is to </a:t>
            </a:r>
            <a:r>
              <a:rPr lang="en-US" sz="2800" i="1" dirty="0" smtClean="0">
                <a:effectLst>
                  <a:outerShdw blurRad="38100" dist="38100" dir="2700000" algn="tl">
                    <a:srgbClr val="000000">
                      <a:alpha val="43137"/>
                    </a:srgbClr>
                  </a:outerShdw>
                </a:effectLst>
              </a:rPr>
              <a:t>convince</a:t>
            </a:r>
            <a:r>
              <a:rPr lang="en-US" sz="2800" dirty="0" smtClean="0">
                <a:effectLst>
                  <a:outerShdw blurRad="38100" dist="38100" dir="2700000" algn="tl">
                    <a:srgbClr val="000000">
                      <a:alpha val="43137"/>
                    </a:srgbClr>
                  </a:outerShdw>
                </a:effectLst>
              </a:rPr>
              <a:t> you that . . .</a:t>
            </a:r>
          </a:p>
          <a:p>
            <a:pPr marL="857250" lvl="1" indent="-400050"/>
            <a:r>
              <a:rPr lang="en-US" sz="2800" dirty="0" smtClean="0">
                <a:effectLst>
                  <a:outerShdw blurRad="38100" dist="38100" dir="2700000" algn="tl">
                    <a:srgbClr val="000000">
                      <a:alpha val="43137"/>
                    </a:srgbClr>
                  </a:outerShdw>
                </a:effectLst>
              </a:rPr>
              <a:t>I believe that each of you </a:t>
            </a:r>
            <a:r>
              <a:rPr lang="en-US" sz="2800" i="1" dirty="0" smtClean="0">
                <a:effectLst>
                  <a:outerShdw blurRad="38100" dist="38100" dir="2700000" algn="tl">
                    <a:srgbClr val="000000">
                      <a:alpha val="43137"/>
                    </a:srgbClr>
                  </a:outerShdw>
                </a:effectLst>
              </a:rPr>
              <a:t>should</a:t>
            </a:r>
            <a:r>
              <a:rPr lang="en-US" sz="2800" dirty="0" smtClean="0">
                <a:effectLst>
                  <a:outerShdw blurRad="38100" dist="38100" dir="2700000" algn="tl">
                    <a:srgbClr val="000000">
                      <a:alpha val="43137"/>
                    </a:srgbClr>
                  </a:outerShdw>
                </a:effectLst>
              </a:rPr>
              <a:t> . .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7937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Preview Statement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457200" indent="-457200"/>
            <a:r>
              <a:rPr lang="en-US" sz="3000" dirty="0" smtClean="0">
                <a:effectLst>
                  <a:outerShdw blurRad="38100" dist="38100" dir="2700000" algn="tl">
                    <a:srgbClr val="000000">
                      <a:alpha val="43137"/>
                    </a:srgbClr>
                  </a:outerShdw>
                </a:effectLst>
              </a:rPr>
              <a:t>One sentence at the end of the intro that gives the audience a overview of th emajor areas that will be discussd in the body (i.e. </a:t>
            </a:r>
            <a:r>
              <a:rPr lang="en-US" sz="3000" dirty="0">
                <a:effectLst>
                  <a:outerShdw blurRad="38100" dist="38100" dir="2700000" algn="tl">
                    <a:srgbClr val="000000">
                      <a:alpha val="43137"/>
                    </a:srgbClr>
                  </a:outerShdw>
                </a:effectLst>
              </a:rPr>
              <a:t>t</a:t>
            </a:r>
            <a:r>
              <a:rPr lang="en-US" sz="3000" dirty="0" smtClean="0">
                <a:effectLst>
                  <a:outerShdw blurRad="38100" dist="38100" dir="2700000" algn="tl">
                    <a:srgbClr val="000000">
                      <a:alpha val="43137"/>
                    </a:srgbClr>
                  </a:outerShdw>
                </a:effectLst>
              </a:rPr>
              <a:t>he three main points)</a:t>
            </a:r>
          </a:p>
          <a:p>
            <a:pPr marL="457200" indent="-457200"/>
            <a:r>
              <a:rPr lang="en-US" sz="3000" dirty="0" smtClean="0">
                <a:effectLst>
                  <a:outerShdw blurRad="38100" dist="38100" dir="2700000" algn="tl">
                    <a:srgbClr val="000000">
                      <a:alpha val="43137"/>
                    </a:srgbClr>
                  </a:outerShdw>
                </a:effectLst>
              </a:rPr>
              <a:t>Helps audience follow structure</a:t>
            </a:r>
            <a:endParaRPr lang="en-US"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4419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Preview Statement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64267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34516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75136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70391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effectLst>
                  <a:outerShdw blurRad="38100" dist="38100" dir="2700000" algn="tl">
                    <a:srgbClr val="000000">
                      <a:alpha val="43137"/>
                    </a:srgbClr>
                  </a:outerShdw>
                </a:effectLst>
              </a:rPr>
              <a:t>The Introduction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762000"/>
            <a:ext cx="8839200" cy="5638800"/>
          </a:xfrm>
        </p:spPr>
        <p:txBody>
          <a:bodyPr>
            <a:noAutofit/>
          </a:bodyPr>
          <a:lstStyle/>
          <a:p>
            <a:pPr marL="0" indent="0" algn="just">
              <a:buNone/>
            </a:pPr>
            <a:r>
              <a:rPr lang="en-US" sz="3600" dirty="0" smtClean="0">
                <a:effectLst>
                  <a:outerShdw blurRad="38100" dist="38100" dir="2700000" algn="tl">
                    <a:srgbClr val="000000">
                      <a:alpha val="43137"/>
                    </a:srgbClr>
                  </a:outerShdw>
                </a:effectLst>
              </a:rPr>
              <a:t>However, did you know that your ability to laugh can mean a great deal more than a pleasant smile or momentary delight?  As a matter of fact, laughter can be very beneficial in many ways.</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73310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35355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350573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19720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9261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effectLst>
                  <a:outerShdw blurRad="38100" dist="38100" dir="2700000" algn="tl">
                    <a:srgbClr val="000000">
                      <a:alpha val="43137"/>
                    </a:srgbClr>
                  </a:outerShdw>
                </a:effectLst>
              </a:rPr>
              <a:t>The Introduction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762000"/>
            <a:ext cx="8839200" cy="5638800"/>
          </a:xfrm>
        </p:spPr>
        <p:txBody>
          <a:bodyPr>
            <a:noAutofit/>
          </a:bodyPr>
          <a:lstStyle/>
          <a:p>
            <a:pPr marL="0" indent="0" algn="just">
              <a:buNone/>
            </a:pPr>
            <a:r>
              <a:rPr lang="en-US" sz="3600" dirty="0" smtClean="0">
                <a:effectLst>
                  <a:outerShdw blurRad="38100" dist="38100" dir="2700000" algn="tl">
                    <a:srgbClr val="000000">
                      <a:alpha val="43137"/>
                    </a:srgbClr>
                  </a:outerShdw>
                </a:effectLst>
              </a:rPr>
              <a:t>Consequently, I would like to discuss the various areas in your life where laughter can play a significantly positive role.</a:t>
            </a:r>
            <a:endParaRPr 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165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effectLst>
                  <a:outerShdw blurRad="38100" dist="38100" dir="2700000" algn="tl">
                    <a:srgbClr val="000000">
                      <a:alpha val="43137"/>
                    </a:srgbClr>
                  </a:outerShdw>
                </a:effectLst>
              </a:rPr>
              <a:t>The Introduction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762000"/>
            <a:ext cx="8839200" cy="5638800"/>
          </a:xfrm>
        </p:spPr>
        <p:txBody>
          <a:bodyPr>
            <a:noAutofit/>
          </a:bodyPr>
          <a:lstStyle/>
          <a:p>
            <a:pPr marL="0" indent="0" algn="just">
              <a:buNone/>
            </a:pPr>
            <a:r>
              <a:rPr lang="en-US" sz="3600" dirty="0" smtClean="0">
                <a:effectLst>
                  <a:outerShdw blurRad="38100" dist="38100" dir="2700000" algn="tl">
                    <a:srgbClr val="000000">
                      <a:alpha val="43137"/>
                    </a:srgbClr>
                  </a:outerShdw>
                </a:effectLst>
              </a:rPr>
              <a:t>Let’s take a look at how laughter can help you on the job, with your friends and family, and with your health.</a:t>
            </a:r>
          </a:p>
        </p:txBody>
      </p:sp>
    </p:spTree>
    <p:extLst>
      <p:ext uri="{BB962C8B-B14F-4D97-AF65-F5344CB8AC3E}">
        <p14:creationId xmlns:p14="http://schemas.microsoft.com/office/powerpoint/2010/main" val="1540036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09442" y="1371600"/>
            <a:ext cx="7448757" cy="5029199"/>
          </a:xfrm>
        </p:spPr>
        <p:txBody>
          <a:bodyPr>
            <a:noAutofit/>
          </a:bodyPr>
          <a:lstStyle/>
          <a:p>
            <a:pPr marL="514350" indent="-514350"/>
            <a:r>
              <a:rPr lang="en-US" sz="3200" dirty="0" smtClean="0">
                <a:effectLst>
                  <a:outerShdw blurRad="38100" dist="38100" dir="2700000" algn="tl">
                    <a:srgbClr val="000000">
                      <a:alpha val="43137"/>
                    </a:srgbClr>
                  </a:outerShdw>
                </a:effectLst>
              </a:rPr>
              <a:t>First words you say to an audience must make them want to listen to you.</a:t>
            </a:r>
          </a:p>
          <a:p>
            <a:pPr marL="857250" lvl="1" indent="-400050"/>
            <a:r>
              <a:rPr lang="en-US" sz="2800" dirty="0" smtClean="0">
                <a:effectLst>
                  <a:outerShdw blurRad="38100" dist="38100" dir="2700000" algn="tl">
                    <a:srgbClr val="000000">
                      <a:alpha val="43137"/>
                    </a:srgbClr>
                  </a:outerShdw>
                </a:effectLst>
              </a:rPr>
              <a:t>What works for you</a:t>
            </a:r>
          </a:p>
          <a:p>
            <a:pPr marL="857250" lvl="1" indent="-400050"/>
            <a:r>
              <a:rPr lang="en-US" sz="2800" dirty="0" smtClean="0">
                <a:effectLst>
                  <a:outerShdw blurRad="38100" dist="38100" dir="2700000" algn="tl">
                    <a:srgbClr val="000000">
                      <a:alpha val="43137"/>
                    </a:srgbClr>
                  </a:outerShdw>
                </a:effectLst>
              </a:rPr>
              <a:t>What do you feel comfortable presenting</a:t>
            </a:r>
          </a:p>
        </p:txBody>
      </p:sp>
    </p:spTree>
    <p:extLst>
      <p:ext uri="{BB962C8B-B14F-4D97-AF65-F5344CB8AC3E}">
        <p14:creationId xmlns:p14="http://schemas.microsoft.com/office/powerpoint/2010/main" val="265090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5 Types of Attention-Getters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3200" dirty="0" smtClean="0">
                <a:effectLst>
                  <a:outerShdw blurRad="38100" dist="38100" dir="2700000" algn="tl">
                    <a:srgbClr val="000000">
                      <a:alpha val="43137"/>
                    </a:srgbClr>
                  </a:outerShdw>
                </a:effectLst>
              </a:rPr>
              <a:t>Asking a Question</a:t>
            </a:r>
          </a:p>
          <a:p>
            <a:pPr marL="514350" indent="-514350">
              <a:buFont typeface="+mj-lt"/>
              <a:buAutoNum type="arabicPeriod"/>
            </a:pPr>
            <a:r>
              <a:rPr lang="en-US" sz="3200" dirty="0" smtClean="0">
                <a:effectLst>
                  <a:outerShdw blurRad="38100" dist="38100" dir="2700000" algn="tl">
                    <a:srgbClr val="000000">
                      <a:alpha val="43137"/>
                    </a:srgbClr>
                  </a:outerShdw>
                </a:effectLst>
              </a:rPr>
              <a:t>Making References</a:t>
            </a:r>
          </a:p>
          <a:p>
            <a:pPr marL="514350" indent="-514350">
              <a:buFont typeface="+mj-lt"/>
              <a:buAutoNum type="arabicPeriod"/>
            </a:pPr>
            <a:r>
              <a:rPr lang="en-US" sz="3200" dirty="0" smtClean="0">
                <a:effectLst>
                  <a:outerShdw blurRad="38100" dist="38100" dir="2700000" algn="tl">
                    <a:srgbClr val="000000">
                      <a:alpha val="43137"/>
                    </a:srgbClr>
                  </a:outerShdw>
                </a:effectLst>
              </a:rPr>
              <a:t>Making a Startling Statement</a:t>
            </a:r>
          </a:p>
          <a:p>
            <a:pPr marL="514350" indent="-514350">
              <a:buFont typeface="+mj-lt"/>
              <a:buAutoNum type="arabicPeriod"/>
            </a:pPr>
            <a:r>
              <a:rPr lang="en-US" sz="3200" dirty="0" smtClean="0">
                <a:effectLst>
                  <a:outerShdw blurRad="38100" dist="38100" dir="2700000" algn="tl">
                    <a:srgbClr val="000000">
                      <a:alpha val="43137"/>
                    </a:srgbClr>
                  </a:outerShdw>
                </a:effectLst>
              </a:rPr>
              <a:t>Giving a Quotation</a:t>
            </a:r>
          </a:p>
          <a:p>
            <a:pPr marL="514350" indent="-514350">
              <a:buFont typeface="+mj-lt"/>
              <a:buAutoNum type="arabicPeriod"/>
            </a:pPr>
            <a:r>
              <a:rPr lang="en-US" sz="3200" dirty="0" smtClean="0">
                <a:effectLst>
                  <a:outerShdw blurRad="38100" dist="38100" dir="2700000" algn="tl">
                    <a:srgbClr val="000000">
                      <a:alpha val="43137"/>
                    </a:srgbClr>
                  </a:outerShdw>
                </a:effectLst>
              </a:rPr>
              <a:t>Telling a Story (narrative)</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070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Karen\AppData\Local\Microsoft\Windows\Temporary Internet Files\Content.IE5\WB7N12Z5\Question_mark[1].png"/>
          <p:cNvPicPr>
            <a:picLocks noChangeAspect="1" noChangeArrowheads="1"/>
          </p:cNvPicPr>
          <p:nvPr/>
        </p:nvPicPr>
        <p:blipFill>
          <a:blip r:embed="rId3" cstate="print">
            <a:clrChange>
              <a:clrFrom>
                <a:srgbClr val="000000"/>
              </a:clrFrom>
              <a:clrTo>
                <a:srgbClr val="000000">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5486400" y="822960"/>
            <a:ext cx="2141776" cy="2705100"/>
          </a:xfrm>
          <a:prstGeom prst="rect">
            <a:avLst/>
          </a:prstGeom>
          <a:noFill/>
          <a:scene3d>
            <a:camera prst="orthographicFront">
              <a:rot lat="0" lon="1800000" rev="0"/>
            </a:camera>
            <a:lightRig rig="threePt" dir="t"/>
          </a:scene3d>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009443" y="1676400"/>
            <a:ext cx="7125112" cy="4639598"/>
          </a:xfrm>
        </p:spPr>
        <p:txBody>
          <a:bodyPr>
            <a:normAutofit/>
          </a:bodyPr>
          <a:lstStyle/>
          <a:p>
            <a:pPr marL="514350" indent="-514350">
              <a:buFont typeface="+mj-lt"/>
              <a:buAutoNum type="arabicPeriod"/>
            </a:pPr>
            <a:r>
              <a:rPr lang="en-US" sz="3200" dirty="0" smtClean="0">
                <a:effectLst>
                  <a:outerShdw blurRad="38100" dist="38100" dir="2700000" algn="tl">
                    <a:srgbClr val="000000">
                      <a:alpha val="43137"/>
                    </a:srgbClr>
                  </a:outerShdw>
                </a:effectLst>
              </a:rPr>
              <a:t>Asking Questions</a:t>
            </a:r>
          </a:p>
          <a:p>
            <a:pPr marL="0" indent="0">
              <a:buNone/>
            </a:pPr>
            <a:r>
              <a:rPr lang="en-US" sz="3200" dirty="0" smtClean="0">
                <a:effectLst>
                  <a:outerShdw blurRad="38100" dist="38100" dir="2700000" algn="tl">
                    <a:srgbClr val="000000">
                      <a:alpha val="43137"/>
                    </a:srgbClr>
                  </a:outerShdw>
                </a:effectLst>
              </a:rPr>
              <a:t> </a:t>
            </a:r>
          </a:p>
          <a:p>
            <a:pPr marL="914400" lvl="1" indent="-514350"/>
            <a:r>
              <a:rPr lang="en-US" sz="3000" dirty="0" smtClean="0">
                <a:effectLst>
                  <a:outerShdw blurRad="38100" dist="38100" dir="2700000" algn="tl">
                    <a:srgbClr val="000000">
                      <a:alpha val="43137"/>
                    </a:srgbClr>
                  </a:outerShdw>
                </a:effectLst>
              </a:rPr>
              <a:t>fires up audience curiosity; makes them active participants</a:t>
            </a:r>
          </a:p>
          <a:p>
            <a:pPr marL="914400" lvl="1" indent="-457200"/>
            <a:r>
              <a:rPr lang="en-US" sz="3000" dirty="0" smtClean="0">
                <a:effectLst>
                  <a:outerShdw blurRad="38100" dist="38100" dir="2700000" algn="tl">
                    <a:srgbClr val="000000">
                      <a:alpha val="43137"/>
                    </a:srgbClr>
                  </a:outerShdw>
                </a:effectLst>
              </a:rPr>
              <a:t>Rhetorical </a:t>
            </a:r>
          </a:p>
          <a:p>
            <a:pPr marL="914400" lvl="2" indent="-57150">
              <a:buNone/>
            </a:pPr>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don’t really expect audience to answer, just gets them thinking</a:t>
            </a:r>
          </a:p>
          <a:p>
            <a:pPr lvl="1"/>
            <a:endParaRPr lang="en-US" sz="30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80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3000"/>
                                        <p:tgtEl>
                                          <p:spTgt spid="2052"/>
                                        </p:tgtEl>
                                      </p:cBhvr>
                                    </p:animEffect>
                                    <p:anim calcmode="lin" valueType="num">
                                      <p:cBhvr>
                                        <p:cTn id="8" dur="3000" fill="hold"/>
                                        <p:tgtEl>
                                          <p:spTgt spid="2052"/>
                                        </p:tgtEl>
                                        <p:attrNameLst>
                                          <p:attrName>ppt_w</p:attrName>
                                        </p:attrNameLst>
                                      </p:cBhvr>
                                      <p:tavLst>
                                        <p:tav tm="0" fmla="#ppt_w*sin(2.5*pi*$)">
                                          <p:val>
                                            <p:fltVal val="0"/>
                                          </p:val>
                                        </p:tav>
                                        <p:tav tm="100000">
                                          <p:val>
                                            <p:fltVal val="1"/>
                                          </p:val>
                                        </p:tav>
                                      </p:tavLst>
                                    </p:anim>
                                    <p:anim calcmode="lin" valueType="num">
                                      <p:cBhvr>
                                        <p:cTn id="9" dur="3000" fill="hold"/>
                                        <p:tgtEl>
                                          <p:spTgt spid="205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Karen\AppData\Local\Microsoft\Windows\Temporary Internet Files\Content.IE5\WB7N12Z5\Question_mark[1].png"/>
          <p:cNvPicPr>
            <a:picLocks noChangeAspect="1" noChangeArrowheads="1"/>
          </p:cNvPicPr>
          <p:nvPr/>
        </p:nvPicPr>
        <p:blipFill>
          <a:blip r:embed="rId3" cstate="print">
            <a:clrChange>
              <a:clrFrom>
                <a:srgbClr val="000000"/>
              </a:clrFrom>
              <a:clrTo>
                <a:srgbClr val="000000">
                  <a:alpha val="0"/>
                </a:srgbClr>
              </a:clrTo>
            </a:clrChange>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5334000" y="723900"/>
            <a:ext cx="2141776" cy="2705100"/>
          </a:xfrm>
          <a:prstGeom prst="rect">
            <a:avLst/>
          </a:prstGeom>
          <a:noFill/>
          <a:scene3d>
            <a:camera prst="orthographicFront">
              <a:rot lat="0" lon="1800000" rev="0"/>
            </a:camera>
            <a:lightRig rig="threePt" dir="t"/>
          </a:scene3d>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marL="0" indent="0">
              <a:buNone/>
            </a:pPr>
            <a:r>
              <a:rPr lang="en-US" sz="3600" dirty="0">
                <a:effectLst>
                  <a:outerShdw blurRad="38100" dist="38100" dir="2700000" algn="tl">
                    <a:srgbClr val="000000">
                      <a:alpha val="43137"/>
                    </a:srgbClr>
                  </a:outerShdw>
                </a:effectLst>
              </a:rPr>
              <a:t>Example 1:</a:t>
            </a:r>
          </a:p>
          <a:p>
            <a:pPr marL="0" indent="0">
              <a:buNone/>
            </a:pPr>
            <a:r>
              <a:rPr lang="en-US" sz="3600" dirty="0" smtClean="0">
                <a:effectLst>
                  <a:outerShdw blurRad="38100" dist="38100" dir="2700000" algn="tl">
                    <a:srgbClr val="000000">
                      <a:alpha val="43137"/>
                    </a:srgbClr>
                  </a:outerShdw>
                </a:effectLst>
              </a:rPr>
              <a:t>“The Power of Word Building”</a:t>
            </a:r>
          </a:p>
          <a:p>
            <a:pPr marL="0" indent="0">
              <a:buNone/>
            </a:pPr>
            <a:r>
              <a:rPr lang="en-US" sz="3600" dirty="0">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verisimilitude</a:t>
            </a:r>
          </a:p>
          <a:p>
            <a:pPr marL="0" indent="0">
              <a:buNone/>
            </a:pPr>
            <a:r>
              <a:rPr lang="en-US" sz="3600" dirty="0">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veracity</a:t>
            </a:r>
          </a:p>
          <a:p>
            <a:pPr marL="0" indent="0">
              <a:buNone/>
            </a:pPr>
            <a:r>
              <a:rPr lang="en-US" sz="3600" dirty="0">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verity</a:t>
            </a:r>
            <a:endParaRPr lang="en-US" sz="3600" dirty="0">
              <a:effectLst>
                <a:outerShdw blurRad="38100" dist="38100" dir="2700000" algn="tl">
                  <a:srgbClr val="000000">
                    <a:alpha val="43137"/>
                  </a:srgbClr>
                </a:outerShdw>
              </a:effectLst>
            </a:endParaRPr>
          </a:p>
        </p:txBody>
      </p:sp>
      <p:sp>
        <p:nvSpPr>
          <p:cNvPr id="4" name="Title 1"/>
          <p:cNvSpPr>
            <a:spLocks noGrp="1"/>
          </p:cNvSpPr>
          <p:nvPr>
            <p:ph type="title"/>
          </p:nvPr>
        </p:nvSpPr>
        <p:spPr>
          <a:xfrm>
            <a:off x="1009442" y="0"/>
            <a:ext cx="7125113" cy="924475"/>
          </a:xfrm>
        </p:spPr>
        <p:txBody>
          <a:bodyPr/>
          <a:lstStyle/>
          <a:p>
            <a:pPr algn="ctr"/>
            <a:r>
              <a:rPr lang="en-US" dirty="0" smtClean="0">
                <a:effectLst>
                  <a:outerShdw blurRad="38100" dist="38100" dir="2700000" algn="tl">
                    <a:srgbClr val="000000">
                      <a:alpha val="43137"/>
                    </a:srgbClr>
                  </a:outerShdw>
                </a:effectLst>
              </a:rPr>
              <a:t>Attention-Getters</a:t>
            </a:r>
            <a:endParaRPr lang="en-US" dirty="0">
              <a:effectLst>
                <a:outerShdw blurRad="38100" dist="38100" dir="2700000" algn="tl">
                  <a:srgbClr val="000000">
                    <a:alpha val="43137"/>
                  </a:srgbClr>
                </a:outerShdw>
              </a:effectLst>
            </a:endParaRPr>
          </a:p>
        </p:txBody>
      </p:sp>
      <p:sp>
        <p:nvSpPr>
          <p:cNvPr id="5" name="Right Brace 4"/>
          <p:cNvSpPr/>
          <p:nvPr/>
        </p:nvSpPr>
        <p:spPr>
          <a:xfrm>
            <a:off x="4572000" y="3429000"/>
            <a:ext cx="838200" cy="2438400"/>
          </a:xfrm>
          <a:prstGeom prst="rightBrac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5791200" y="4259759"/>
            <a:ext cx="1828800" cy="769441"/>
          </a:xfrm>
          <a:prstGeom prst="rect">
            <a:avLst/>
          </a:prstGeom>
          <a:noFill/>
        </p:spPr>
        <p:txBody>
          <a:bodyPr wrap="square" rtlCol="0">
            <a:spAutoFit/>
          </a:bodyPr>
          <a:lstStyle/>
          <a:p>
            <a:pPr defTabSz="457200">
              <a:spcBef>
                <a:spcPct val="20000"/>
              </a:spcBef>
              <a:spcAft>
                <a:spcPts val="600"/>
              </a:spcAft>
              <a:buClr>
                <a:schemeClr val="tx1">
                  <a:lumMod val="75000"/>
                  <a:lumOff val="25000"/>
                </a:schemeClr>
              </a:buClr>
            </a:pPr>
            <a:r>
              <a:rPr lang="en-US" sz="4400" dirty="0">
                <a:solidFill>
                  <a:schemeClr val="tx1">
                    <a:lumMod val="75000"/>
                    <a:lumOff val="25000"/>
                  </a:schemeClr>
                </a:solidFill>
                <a:effectLst>
                  <a:outerShdw blurRad="38100" dist="38100" dir="2700000" algn="tl">
                    <a:srgbClr val="000000">
                      <a:alpha val="43137"/>
                    </a:srgbClr>
                  </a:outerShdw>
                </a:effectLst>
              </a:rPr>
              <a:t>truth</a:t>
            </a:r>
          </a:p>
        </p:txBody>
      </p:sp>
    </p:spTree>
    <p:extLst>
      <p:ext uri="{BB962C8B-B14F-4D97-AF65-F5344CB8AC3E}">
        <p14:creationId xmlns:p14="http://schemas.microsoft.com/office/powerpoint/2010/main" val="160616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anim calcmode="lin" valueType="num">
                                      <p:cBhvr>
                                        <p:cTn id="8" dur="3000" fill="hold"/>
                                        <p:tgtEl>
                                          <p:spTgt spid="7"/>
                                        </p:tgtEl>
                                        <p:attrNameLst>
                                          <p:attrName>ppt_w</p:attrName>
                                        </p:attrNameLst>
                                      </p:cBhvr>
                                      <p:tavLst>
                                        <p:tav tm="0" fmla="#ppt_w*sin(2.5*pi*$)">
                                          <p:val>
                                            <p:fltVal val="0"/>
                                          </p:val>
                                        </p:tav>
                                        <p:tav tm="100000">
                                          <p:val>
                                            <p:fltVal val="1"/>
                                          </p:val>
                                        </p:tav>
                                      </p:tavLst>
                                    </p:anim>
                                    <p:anim calcmode="lin" valueType="num">
                                      <p:cBhvr>
                                        <p:cTn id="9" dur="3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387</TotalTime>
  <Words>1383</Words>
  <Application>Microsoft Office PowerPoint</Application>
  <PresentationFormat>On-screen Show (4:3)</PresentationFormat>
  <Paragraphs>133</Paragraphs>
  <Slides>33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Courier New</vt:lpstr>
      <vt:lpstr>Trebuchet MS</vt:lpstr>
      <vt:lpstr>Verdana</vt:lpstr>
      <vt:lpstr>Wingdings 2</vt:lpstr>
      <vt:lpstr>Spring</vt:lpstr>
      <vt:lpstr>Chapter 9</vt:lpstr>
      <vt:lpstr>The Introduction</vt:lpstr>
      <vt:lpstr>The Introduction</vt:lpstr>
      <vt:lpstr>The Introduction</vt:lpstr>
      <vt:lpstr>The Introduction</vt:lpstr>
      <vt:lpstr>Attention-Getters</vt:lpstr>
      <vt:lpstr>5 Types of Attention-Getters</vt:lpstr>
      <vt:lpstr>Attention-Getters</vt:lpstr>
      <vt:lpstr>Attention-Getters</vt:lpstr>
      <vt:lpstr>Attention-Getters</vt:lpstr>
      <vt:lpstr>Attention-Getters</vt:lpstr>
      <vt:lpstr>Attention-Getters</vt:lpstr>
      <vt:lpstr>Attention-Getters</vt:lpstr>
      <vt:lpstr>Attention-Getters</vt:lpstr>
      <vt:lpstr>Attention-Getters</vt:lpstr>
      <vt:lpstr>Attention-Getters</vt:lpstr>
      <vt:lpstr>Attention-Getters</vt:lpstr>
      <vt:lpstr>Attention-Getters</vt:lpstr>
      <vt:lpstr>Attention-Getters</vt:lpstr>
      <vt:lpstr>Attention-Getters</vt:lpstr>
      <vt:lpstr>Link</vt:lpstr>
      <vt:lpstr>Link</vt:lpstr>
      <vt:lpstr>The Thesis Statement</vt:lpstr>
      <vt:lpstr>The Thesis Statement</vt:lpstr>
      <vt:lpstr>Preview Statement</vt:lpstr>
      <vt:lpstr>Preview Statement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creator>Karen</dc:creator>
  <cp:lastModifiedBy>Karen Milano</cp:lastModifiedBy>
  <cp:revision>25</cp:revision>
  <cp:lastPrinted>2015-03-17T16:26:43Z</cp:lastPrinted>
  <dcterms:created xsi:type="dcterms:W3CDTF">2015-03-16T21:08:44Z</dcterms:created>
  <dcterms:modified xsi:type="dcterms:W3CDTF">2015-03-17T20:07:52Z</dcterms:modified>
</cp:coreProperties>
</file>