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handoutMasterIdLst>
    <p:handoutMasterId r:id="rId14"/>
  </p:handoutMasterIdLst>
  <p:sldIdLst>
    <p:sldId id="256" r:id="rId2"/>
    <p:sldId id="257" r:id="rId3"/>
    <p:sldId id="259" r:id="rId4"/>
    <p:sldId id="265" r:id="rId5"/>
    <p:sldId id="260" r:id="rId6"/>
    <p:sldId id="258" r:id="rId7"/>
    <p:sldId id="264" r:id="rId8"/>
    <p:sldId id="261" r:id="rId9"/>
    <p:sldId id="263" r:id="rId10"/>
    <p:sldId id="262" r:id="rId11"/>
    <p:sldId id="266" r:id="rId12"/>
  </p:sldIdLst>
  <p:sldSz cx="9144000" cy="6858000" type="screen4x3"/>
  <p:notesSz cx="9144000" cy="6980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5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9012"/>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9012"/>
          </a:xfrm>
          <a:prstGeom prst="rect">
            <a:avLst/>
          </a:prstGeom>
        </p:spPr>
        <p:txBody>
          <a:bodyPr vert="horz" lIns="91430" tIns="45715" rIns="91430" bIns="45715" rtlCol="0"/>
          <a:lstStyle>
            <a:lvl1pPr algn="r">
              <a:defRPr sz="1200"/>
            </a:lvl1pPr>
          </a:lstStyle>
          <a:p>
            <a:fld id="{E8A71FFF-3C24-4D6A-A889-1A16E4A18108}" type="datetimeFigureOut">
              <a:rPr lang="en-US" smtClean="0"/>
              <a:t>8/20/2015</a:t>
            </a:fld>
            <a:endParaRPr lang="en-US"/>
          </a:p>
        </p:txBody>
      </p:sp>
      <p:sp>
        <p:nvSpPr>
          <p:cNvPr id="4" name="Footer Placeholder 3"/>
          <p:cNvSpPr>
            <a:spLocks noGrp="1"/>
          </p:cNvSpPr>
          <p:nvPr>
            <p:ph type="ftr" sz="quarter" idx="2"/>
          </p:nvPr>
        </p:nvSpPr>
        <p:spPr>
          <a:xfrm>
            <a:off x="0" y="6630015"/>
            <a:ext cx="3962400" cy="349012"/>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630015"/>
            <a:ext cx="3962400" cy="349012"/>
          </a:xfrm>
          <a:prstGeom prst="rect">
            <a:avLst/>
          </a:prstGeom>
        </p:spPr>
        <p:txBody>
          <a:bodyPr vert="horz" lIns="91430" tIns="45715" rIns="91430" bIns="45715" rtlCol="0" anchor="b"/>
          <a:lstStyle>
            <a:lvl1pPr algn="r">
              <a:defRPr sz="1200"/>
            </a:lvl1pPr>
          </a:lstStyle>
          <a:p>
            <a:fld id="{01FA4B1C-B681-474B-B30A-C92801898F31}" type="slidenum">
              <a:rPr lang="en-US" smtClean="0"/>
              <a:t>‹#›</a:t>
            </a:fld>
            <a:endParaRPr lang="en-US"/>
          </a:p>
        </p:txBody>
      </p:sp>
    </p:spTree>
    <p:extLst>
      <p:ext uri="{BB962C8B-B14F-4D97-AF65-F5344CB8AC3E}">
        <p14:creationId xmlns:p14="http://schemas.microsoft.com/office/powerpoint/2010/main" val="2170738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9012"/>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5179484" y="0"/>
            <a:ext cx="3962400" cy="349012"/>
          </a:xfrm>
          <a:prstGeom prst="rect">
            <a:avLst/>
          </a:prstGeom>
        </p:spPr>
        <p:txBody>
          <a:bodyPr vert="horz" lIns="91430" tIns="45715" rIns="91430" bIns="45715" rtlCol="0"/>
          <a:lstStyle>
            <a:lvl1pPr algn="r">
              <a:defRPr sz="1200"/>
            </a:lvl1pPr>
          </a:lstStyle>
          <a:p>
            <a:fld id="{20675248-C19C-4E80-BC0B-3F9AAD716308}" type="datetimeFigureOut">
              <a:rPr lang="en-US" smtClean="0"/>
              <a:t>8/20/2015</a:t>
            </a:fld>
            <a:endParaRPr lang="en-US"/>
          </a:p>
        </p:txBody>
      </p:sp>
      <p:sp>
        <p:nvSpPr>
          <p:cNvPr id="4" name="Slide Image Placeholder 3"/>
          <p:cNvSpPr>
            <a:spLocks noGrp="1" noRot="1" noChangeAspect="1"/>
          </p:cNvSpPr>
          <p:nvPr>
            <p:ph type="sldImg" idx="2"/>
          </p:nvPr>
        </p:nvSpPr>
        <p:spPr>
          <a:xfrm>
            <a:off x="2827338" y="523875"/>
            <a:ext cx="3489325" cy="2617788"/>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914400" y="3315613"/>
            <a:ext cx="7315200" cy="3141107"/>
          </a:xfrm>
          <a:prstGeom prst="rect">
            <a:avLst/>
          </a:prstGeom>
        </p:spPr>
        <p:txBody>
          <a:bodyPr vert="horz" lIns="91430" tIns="45715" rIns="91430"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30015"/>
            <a:ext cx="3962400" cy="349012"/>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630015"/>
            <a:ext cx="3962400" cy="349012"/>
          </a:xfrm>
          <a:prstGeom prst="rect">
            <a:avLst/>
          </a:prstGeom>
        </p:spPr>
        <p:txBody>
          <a:bodyPr vert="horz" lIns="91430" tIns="45715" rIns="91430" bIns="45715" rtlCol="0" anchor="b"/>
          <a:lstStyle>
            <a:lvl1pPr algn="r">
              <a:defRPr sz="1200"/>
            </a:lvl1pPr>
          </a:lstStyle>
          <a:p>
            <a:fld id="{258B2DB9-CEC1-4439-9350-60D69677BBF8}" type="slidenum">
              <a:rPr lang="en-US" smtClean="0"/>
              <a:t>‹#›</a:t>
            </a:fld>
            <a:endParaRPr lang="en-US"/>
          </a:p>
        </p:txBody>
      </p:sp>
    </p:spTree>
    <p:extLst>
      <p:ext uri="{BB962C8B-B14F-4D97-AF65-F5344CB8AC3E}">
        <p14:creationId xmlns:p14="http://schemas.microsoft.com/office/powerpoint/2010/main" val="3471210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8B2DB9-CEC1-4439-9350-60D69677BBF8}" type="slidenum">
              <a:rPr lang="en-US" smtClean="0"/>
              <a:t>1</a:t>
            </a:fld>
            <a:endParaRPr lang="en-US"/>
          </a:p>
        </p:txBody>
      </p:sp>
    </p:spTree>
    <p:extLst>
      <p:ext uri="{BB962C8B-B14F-4D97-AF65-F5344CB8AC3E}">
        <p14:creationId xmlns:p14="http://schemas.microsoft.com/office/powerpoint/2010/main" val="3477909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8B2DB9-CEC1-4439-9350-60D69677BBF8}" type="slidenum">
              <a:rPr lang="en-US" smtClean="0"/>
              <a:t>10</a:t>
            </a:fld>
            <a:endParaRPr lang="en-US"/>
          </a:p>
        </p:txBody>
      </p:sp>
    </p:spTree>
    <p:extLst>
      <p:ext uri="{BB962C8B-B14F-4D97-AF65-F5344CB8AC3E}">
        <p14:creationId xmlns:p14="http://schemas.microsoft.com/office/powerpoint/2010/main" val="2437474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8B2DB9-CEC1-4439-9350-60D69677BBF8}" type="slidenum">
              <a:rPr lang="en-US" smtClean="0"/>
              <a:t>11</a:t>
            </a:fld>
            <a:endParaRPr lang="en-US"/>
          </a:p>
        </p:txBody>
      </p:sp>
    </p:spTree>
    <p:extLst>
      <p:ext uri="{BB962C8B-B14F-4D97-AF65-F5344CB8AC3E}">
        <p14:creationId xmlns:p14="http://schemas.microsoft.com/office/powerpoint/2010/main" val="113582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8B2DB9-CEC1-4439-9350-60D69677BBF8}" type="slidenum">
              <a:rPr lang="en-US" smtClean="0"/>
              <a:t>2</a:t>
            </a:fld>
            <a:endParaRPr lang="en-US"/>
          </a:p>
        </p:txBody>
      </p:sp>
    </p:spTree>
    <p:extLst>
      <p:ext uri="{BB962C8B-B14F-4D97-AF65-F5344CB8AC3E}">
        <p14:creationId xmlns:p14="http://schemas.microsoft.com/office/powerpoint/2010/main" val="438297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8B2DB9-CEC1-4439-9350-60D69677BBF8}" type="slidenum">
              <a:rPr lang="en-US" smtClean="0"/>
              <a:t>3</a:t>
            </a:fld>
            <a:endParaRPr lang="en-US"/>
          </a:p>
        </p:txBody>
      </p:sp>
    </p:spTree>
    <p:extLst>
      <p:ext uri="{BB962C8B-B14F-4D97-AF65-F5344CB8AC3E}">
        <p14:creationId xmlns:p14="http://schemas.microsoft.com/office/powerpoint/2010/main" val="4205518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estimated the size of the Mayflower to have been about 113 feet long from the back rail to the end of the bowsprit beak. The keel was about 64 feet and a board width of about 25 feet.</a:t>
            </a:r>
          </a:p>
          <a:p>
            <a:endParaRPr lang="en-US" dirty="0"/>
          </a:p>
        </p:txBody>
      </p:sp>
      <p:sp>
        <p:nvSpPr>
          <p:cNvPr id="4" name="Slide Number Placeholder 3"/>
          <p:cNvSpPr>
            <a:spLocks noGrp="1"/>
          </p:cNvSpPr>
          <p:nvPr>
            <p:ph type="sldNum" sz="quarter" idx="10"/>
          </p:nvPr>
        </p:nvSpPr>
        <p:spPr/>
        <p:txBody>
          <a:bodyPr/>
          <a:lstStyle/>
          <a:p>
            <a:fld id="{258B2DB9-CEC1-4439-9350-60D69677BBF8}" type="slidenum">
              <a:rPr lang="en-US" smtClean="0"/>
              <a:t>4</a:t>
            </a:fld>
            <a:endParaRPr lang="en-US"/>
          </a:p>
        </p:txBody>
      </p:sp>
    </p:spTree>
    <p:extLst>
      <p:ext uri="{BB962C8B-B14F-4D97-AF65-F5344CB8AC3E}">
        <p14:creationId xmlns:p14="http://schemas.microsoft.com/office/powerpoint/2010/main" val="105524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B2DB9-CEC1-4439-9350-60D69677BBF8}" type="slidenum">
              <a:rPr lang="en-US" smtClean="0"/>
              <a:t>5</a:t>
            </a:fld>
            <a:endParaRPr lang="en-US"/>
          </a:p>
        </p:txBody>
      </p:sp>
    </p:spTree>
    <p:extLst>
      <p:ext uri="{BB962C8B-B14F-4D97-AF65-F5344CB8AC3E}">
        <p14:creationId xmlns:p14="http://schemas.microsoft.com/office/powerpoint/2010/main" val="2326575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Roanoke privately funded; 120 colonists had disappeared when John</a:t>
            </a:r>
            <a:r>
              <a:rPr lang="en-US" baseline="0" dirty="0" smtClean="0"/>
              <a:t> White returned from England (he had been delayed because of war with Spain)</a:t>
            </a:r>
          </a:p>
          <a:p>
            <a:endParaRPr lang="en-US" baseline="0" dirty="0" smtClean="0"/>
          </a:p>
        </p:txBody>
      </p:sp>
      <p:sp>
        <p:nvSpPr>
          <p:cNvPr id="4" name="Slide Number Placeholder 3"/>
          <p:cNvSpPr>
            <a:spLocks noGrp="1"/>
          </p:cNvSpPr>
          <p:nvPr>
            <p:ph type="sldNum" sz="quarter" idx="10"/>
          </p:nvPr>
        </p:nvSpPr>
        <p:spPr/>
        <p:txBody>
          <a:bodyPr/>
          <a:lstStyle/>
          <a:p>
            <a:fld id="{258B2DB9-CEC1-4439-9350-60D69677BBF8}" type="slidenum">
              <a:rPr lang="en-US" smtClean="0"/>
              <a:t>6</a:t>
            </a:fld>
            <a:endParaRPr lang="en-US"/>
          </a:p>
        </p:txBody>
      </p:sp>
    </p:spTree>
    <p:extLst>
      <p:ext uri="{BB962C8B-B14F-4D97-AF65-F5344CB8AC3E}">
        <p14:creationId xmlns:p14="http://schemas.microsoft.com/office/powerpoint/2010/main" val="2168949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1607</a:t>
            </a:r>
            <a:endParaRPr lang="en-US" dirty="0"/>
          </a:p>
        </p:txBody>
      </p:sp>
      <p:sp>
        <p:nvSpPr>
          <p:cNvPr id="4" name="Slide Number Placeholder 3"/>
          <p:cNvSpPr>
            <a:spLocks noGrp="1"/>
          </p:cNvSpPr>
          <p:nvPr>
            <p:ph type="sldNum" sz="quarter" idx="10"/>
          </p:nvPr>
        </p:nvSpPr>
        <p:spPr/>
        <p:txBody>
          <a:bodyPr/>
          <a:lstStyle/>
          <a:p>
            <a:fld id="{258B2DB9-CEC1-4439-9350-60D69677BBF8}" type="slidenum">
              <a:rPr lang="en-US" smtClean="0"/>
              <a:t>7</a:t>
            </a:fld>
            <a:endParaRPr lang="en-US"/>
          </a:p>
        </p:txBody>
      </p:sp>
    </p:spTree>
    <p:extLst>
      <p:ext uri="{BB962C8B-B14F-4D97-AF65-F5344CB8AC3E}">
        <p14:creationId xmlns:p14="http://schemas.microsoft.com/office/powerpoint/2010/main" val="1204115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Jamestown – British Empire’s ‘first’ colony deep-water harbor for big ships, tucked far enough up the James River that it was well-hidden from Spanish soldiers, protected on 3 sides by water and marsh; HOWEVER, foul drinking water, mosquitoes carrying malaria, badly draining soil led to constant outbreaks of diseases like dysentery; winter of 1609-10 called the “starving time” when 80% died so abandoned settlement but new people came back the next year. Finally died out after it ceased to be the capital in 1699; only an archaeological site now</a:t>
            </a:r>
            <a:endParaRPr lang="en-US" dirty="0"/>
          </a:p>
        </p:txBody>
      </p:sp>
      <p:sp>
        <p:nvSpPr>
          <p:cNvPr id="4" name="Slide Number Placeholder 3"/>
          <p:cNvSpPr>
            <a:spLocks noGrp="1"/>
          </p:cNvSpPr>
          <p:nvPr>
            <p:ph type="sldNum" sz="quarter" idx="10"/>
          </p:nvPr>
        </p:nvSpPr>
        <p:spPr/>
        <p:txBody>
          <a:bodyPr/>
          <a:lstStyle/>
          <a:p>
            <a:fld id="{258B2DB9-CEC1-4439-9350-60D69677BBF8}" type="slidenum">
              <a:rPr lang="en-US" smtClean="0"/>
              <a:t>8</a:t>
            </a:fld>
            <a:endParaRPr lang="en-US"/>
          </a:p>
        </p:txBody>
      </p:sp>
    </p:spTree>
    <p:extLst>
      <p:ext uri="{BB962C8B-B14F-4D97-AF65-F5344CB8AC3E}">
        <p14:creationId xmlns:p14="http://schemas.microsoft.com/office/powerpoint/2010/main" val="96627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Plymouth – ended up in the wrong place; historians disagree on why they were in Massachusetts</a:t>
            </a:r>
          </a:p>
          <a:p>
            <a:r>
              <a:rPr lang="en-US" baseline="0" dirty="0" smtClean="0"/>
              <a:t>	1) made a mistake, thought they were actually in Virginia, their destination</a:t>
            </a:r>
          </a:p>
          <a:p>
            <a:r>
              <a:rPr lang="en-US" baseline="0" dirty="0" smtClean="0"/>
              <a:t>	2) King gave them the land and they wanted to avoid the King’s control so went somewhere else</a:t>
            </a:r>
          </a:p>
          <a:p>
            <a:r>
              <a:rPr lang="en-US" baseline="0" dirty="0" smtClean="0"/>
              <a:t>	3) ran out of beer and had to go on land to make more  - this according to National Geographic’s actual diary accounts</a:t>
            </a:r>
            <a:endParaRPr lang="en-US" dirty="0" smtClean="0"/>
          </a:p>
          <a:p>
            <a:endParaRPr lang="en-US" dirty="0" smtClean="0"/>
          </a:p>
          <a:p>
            <a:pPr defTabSz="914303"/>
            <a:r>
              <a:rPr lang="en-US" dirty="0" smtClean="0"/>
              <a:t>Mayflower Compact</a:t>
            </a:r>
            <a:r>
              <a:rPr lang="en-US" baseline="0" dirty="0" smtClean="0"/>
              <a:t> – first example of representational government, modeled on church structure – did this so they could have some type of laws so they could own land, etc.</a:t>
            </a:r>
            <a:endParaRPr lang="en-US" dirty="0" smtClean="0"/>
          </a:p>
          <a:p>
            <a:endParaRPr lang="en-US" dirty="0"/>
          </a:p>
        </p:txBody>
      </p:sp>
      <p:sp>
        <p:nvSpPr>
          <p:cNvPr id="4" name="Slide Number Placeholder 3"/>
          <p:cNvSpPr>
            <a:spLocks noGrp="1"/>
          </p:cNvSpPr>
          <p:nvPr>
            <p:ph type="sldNum" sz="quarter" idx="10"/>
          </p:nvPr>
        </p:nvSpPr>
        <p:spPr/>
        <p:txBody>
          <a:bodyPr/>
          <a:lstStyle/>
          <a:p>
            <a:fld id="{258B2DB9-CEC1-4439-9350-60D69677BBF8}" type="slidenum">
              <a:rPr lang="en-US" smtClean="0"/>
              <a:t>9</a:t>
            </a:fld>
            <a:endParaRPr lang="en-US"/>
          </a:p>
        </p:txBody>
      </p:sp>
    </p:spTree>
    <p:extLst>
      <p:ext uri="{BB962C8B-B14F-4D97-AF65-F5344CB8AC3E}">
        <p14:creationId xmlns:p14="http://schemas.microsoft.com/office/powerpoint/2010/main" val="1132940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C5344059-60CF-4360-9BD8-9246932E3D13}"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6C4CFD2C-839D-4EC4-BDF0-7644F92EA7E4}"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44059-60CF-4360-9BD8-9246932E3D13}"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CFD2C-839D-4EC4-BDF0-7644F92EA7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44059-60CF-4360-9BD8-9246932E3D13}"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CFD2C-839D-4EC4-BDF0-7644F92EA7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C5344059-60CF-4360-9BD8-9246932E3D13}"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CFD2C-839D-4EC4-BDF0-7644F92EA7E4}"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C5344059-60CF-4360-9BD8-9246932E3D13}"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CFD2C-839D-4EC4-BDF0-7644F92EA7E4}"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344059-60CF-4360-9BD8-9246932E3D13}"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CFD2C-839D-4EC4-BDF0-7644F92EA7E4}"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5344059-60CF-4360-9BD8-9246932E3D13}" type="datetimeFigureOut">
              <a:rPr lang="en-US" smtClean="0"/>
              <a:t>8/20/2015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4CFD2C-839D-4EC4-BDF0-7644F92EA7E4}"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C5344059-60CF-4360-9BD8-9246932E3D13}" type="datetimeFigureOut">
              <a:rPr lang="en-US" smtClean="0"/>
              <a:t>8/20/2015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CFD2C-839D-4EC4-BDF0-7644F92EA7E4}"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44059-60CF-4360-9BD8-9246932E3D13}" type="datetimeFigureOut">
              <a:rPr lang="en-US" smtClean="0"/>
              <a:t>8/20/2015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4CFD2C-839D-4EC4-BDF0-7644F92EA7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C5344059-60CF-4360-9BD8-9246932E3D13}"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CFD2C-839D-4EC4-BDF0-7644F92EA7E4}"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C5344059-60CF-4360-9BD8-9246932E3D13}"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CFD2C-839D-4EC4-BDF0-7644F92EA7E4}"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C5344059-60CF-4360-9BD8-9246932E3D13}" type="datetimeFigureOut">
              <a:rPr lang="en-US" smtClean="0"/>
              <a:t>8/20/2015</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6C4CFD2C-839D-4EC4-BDF0-7644F92EA7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Background</a:t>
            </a:r>
            <a:endParaRPr lang="en-US" dirty="0"/>
          </a:p>
        </p:txBody>
      </p:sp>
      <p:sp>
        <p:nvSpPr>
          <p:cNvPr id="2" name="Title 1"/>
          <p:cNvSpPr>
            <a:spLocks noGrp="1"/>
          </p:cNvSpPr>
          <p:nvPr>
            <p:ph type="title"/>
          </p:nvPr>
        </p:nvSpPr>
        <p:spPr/>
        <p:txBody>
          <a:bodyPr>
            <a:normAutofit/>
          </a:bodyPr>
          <a:lstStyle/>
          <a:p>
            <a:r>
              <a:rPr lang="en-US" sz="4800" dirty="0" smtClean="0">
                <a:effectLst>
                  <a:outerShdw blurRad="38100" dist="38100" dir="2700000" algn="tl">
                    <a:srgbClr val="000000">
                      <a:alpha val="43137"/>
                    </a:srgbClr>
                  </a:outerShdw>
                </a:effectLst>
              </a:rPr>
              <a:t>Early American Literature</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6269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effectLst>
                  <a:outerShdw blurRad="38100" dist="38100" dir="2700000" algn="tl">
                    <a:srgbClr val="000000">
                      <a:alpha val="43137"/>
                    </a:srgbClr>
                  </a:outerShdw>
                </a:effectLst>
              </a:rPr>
              <a:t>The History of Plymouth Plantation</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p:txBody>
          <a:bodyPr>
            <a:normAutofit/>
          </a:bodyPr>
          <a:lstStyle/>
          <a:p>
            <a:r>
              <a:rPr lang="en-US" sz="3600" dirty="0" smtClean="0">
                <a:effectLst>
                  <a:outerShdw blurRad="38100" dist="38100" dir="2700000" algn="tl">
                    <a:srgbClr val="000000">
                      <a:alpha val="43137"/>
                    </a:srgbClr>
                  </a:outerShdw>
                </a:effectLst>
              </a:rPr>
              <a:t>William Bradford</a:t>
            </a:r>
          </a:p>
          <a:p>
            <a:pPr lvl="1"/>
            <a:r>
              <a:rPr lang="en-US" sz="3600" dirty="0" smtClean="0">
                <a:effectLst>
                  <a:outerShdw blurRad="38100" dist="38100" dir="2700000" algn="tl">
                    <a:srgbClr val="000000">
                      <a:alpha val="43137"/>
                    </a:srgbClr>
                  </a:outerShdw>
                </a:effectLst>
              </a:rPr>
              <a:t>Son of a farmer</a:t>
            </a:r>
          </a:p>
          <a:p>
            <a:pPr lvl="1"/>
            <a:r>
              <a:rPr lang="en-US" sz="3600" dirty="0" smtClean="0">
                <a:effectLst>
                  <a:outerShdw blurRad="38100" dist="38100" dir="2700000" algn="tl">
                    <a:srgbClr val="000000">
                      <a:alpha val="43137"/>
                    </a:srgbClr>
                  </a:outerShdw>
                </a:effectLst>
              </a:rPr>
              <a:t>Member of a church that separated from the Church of England – not treated well by other religions</a:t>
            </a:r>
          </a:p>
          <a:p>
            <a:pPr lvl="1"/>
            <a:r>
              <a:rPr lang="en-US" sz="3600" dirty="0" smtClean="0">
                <a:effectLst>
                  <a:outerShdw blurRad="38100" dist="38100" dir="2700000" algn="tl">
                    <a:srgbClr val="000000">
                      <a:alpha val="43137"/>
                    </a:srgbClr>
                  </a:outerShdw>
                </a:effectLst>
              </a:rPr>
              <a:t>Became elected governor of the colony after original governor, John Carver died</a:t>
            </a:r>
          </a:p>
        </p:txBody>
      </p:sp>
    </p:spTree>
    <p:extLst>
      <p:ext uri="{BB962C8B-B14F-4D97-AF65-F5344CB8AC3E}">
        <p14:creationId xmlns:p14="http://schemas.microsoft.com/office/powerpoint/2010/main" val="322938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04800"/>
            <a:ext cx="8591550" cy="1066801"/>
          </a:xfrm>
        </p:spPr>
        <p:txBody>
          <a:bodyPr/>
          <a:lstStyle/>
          <a:p>
            <a:r>
              <a:rPr lang="en-US" b="1" dirty="0" smtClean="0">
                <a:effectLst>
                  <a:outerShdw blurRad="38100" dist="38100" dir="2700000" algn="tl">
                    <a:srgbClr val="000000">
                      <a:alpha val="43137"/>
                    </a:srgbClr>
                  </a:outerShdw>
                </a:effectLst>
              </a:rPr>
              <a:t>Literary Terms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274320" y="990600"/>
            <a:ext cx="8595360" cy="5867400"/>
          </a:xfrm>
        </p:spPr>
        <p:txBody>
          <a:bodyPr>
            <a:noAutofit/>
          </a:bodyPr>
          <a:lstStyle/>
          <a:p>
            <a:r>
              <a:rPr lang="en-US" sz="2800" b="1" u="sng" dirty="0" smtClean="0">
                <a:effectLst>
                  <a:outerShdw blurRad="38100" dist="38100" dir="2700000" algn="tl">
                    <a:srgbClr val="000000">
                      <a:alpha val="43137"/>
                    </a:srgbClr>
                  </a:outerShdw>
                </a:effectLst>
              </a:rPr>
              <a:t>Diary</a:t>
            </a:r>
            <a:r>
              <a:rPr lang="en-US" sz="2800" dirty="0" smtClean="0">
                <a:effectLst>
                  <a:outerShdw blurRad="38100" dist="38100" dir="2700000" algn="tl">
                    <a:srgbClr val="000000">
                      <a:alpha val="43137"/>
                    </a:srgbClr>
                  </a:outerShdw>
                </a:effectLst>
              </a:rPr>
              <a:t> – a daily reccord of personal events, thoughts, or feelings</a:t>
            </a:r>
          </a:p>
          <a:p>
            <a:endParaRPr lang="en-US" sz="2800" dirty="0">
              <a:effectLst>
                <a:outerShdw blurRad="38100" dist="38100" dir="2700000" algn="tl">
                  <a:srgbClr val="000000">
                    <a:alpha val="43137"/>
                  </a:srgbClr>
                </a:outerShdw>
              </a:effectLst>
            </a:endParaRPr>
          </a:p>
          <a:p>
            <a:r>
              <a:rPr lang="en-US" sz="2800" b="1" u="sng" dirty="0" smtClean="0">
                <a:effectLst>
                  <a:outerShdw blurRad="38100" dist="38100" dir="2700000" algn="tl">
                    <a:srgbClr val="000000">
                      <a:alpha val="43137"/>
                    </a:srgbClr>
                  </a:outerShdw>
                </a:effectLst>
              </a:rPr>
              <a:t>Nonfiction</a:t>
            </a:r>
            <a:r>
              <a:rPr lang="en-US" sz="2800" dirty="0" smtClean="0">
                <a:effectLst>
                  <a:outerShdw blurRad="38100" dist="38100" dir="2700000" algn="tl">
                    <a:srgbClr val="000000">
                      <a:alpha val="43137"/>
                    </a:srgbClr>
                  </a:outerShdw>
                </a:effectLst>
              </a:rPr>
              <a:t> – writing about real people and real events</a:t>
            </a:r>
          </a:p>
          <a:p>
            <a:endParaRPr lang="en-US" sz="2800" dirty="0">
              <a:effectLst>
                <a:outerShdw blurRad="38100" dist="38100" dir="2700000" algn="tl">
                  <a:srgbClr val="000000">
                    <a:alpha val="43137"/>
                  </a:srgbClr>
                </a:outerShdw>
              </a:effectLst>
            </a:endParaRPr>
          </a:p>
          <a:p>
            <a:r>
              <a:rPr lang="en-US" sz="2800" b="1" u="sng" dirty="0" smtClean="0">
                <a:effectLst>
                  <a:outerShdw blurRad="38100" dist="38100" dir="2700000" algn="tl">
                    <a:srgbClr val="000000">
                      <a:alpha val="43137"/>
                    </a:srgbClr>
                  </a:outerShdw>
                </a:effectLst>
              </a:rPr>
              <a:t>Genre</a:t>
            </a:r>
            <a:r>
              <a:rPr lang="en-US" sz="2800" dirty="0" smtClean="0">
                <a:effectLst>
                  <a:outerShdw blurRad="38100" dist="38100" dir="2700000" algn="tl">
                    <a:srgbClr val="000000">
                      <a:alpha val="43137"/>
                    </a:srgbClr>
                  </a:outerShdw>
                </a:effectLst>
              </a:rPr>
              <a:t> – a specific type, or kind, of literature</a:t>
            </a:r>
          </a:p>
          <a:p>
            <a:endParaRPr lang="en-US" sz="2800" dirty="0">
              <a:effectLst>
                <a:outerShdw blurRad="38100" dist="38100" dir="2700000" algn="tl">
                  <a:srgbClr val="000000">
                    <a:alpha val="43137"/>
                  </a:srgbClr>
                </a:outerShdw>
              </a:effectLst>
            </a:endParaRPr>
          </a:p>
          <a:p>
            <a:r>
              <a:rPr lang="en-US" sz="2800" b="1" u="sng" dirty="0" smtClean="0">
                <a:effectLst>
                  <a:outerShdw blurRad="38100" dist="38100" dir="2700000" algn="tl">
                    <a:srgbClr val="000000">
                      <a:alpha val="43137"/>
                    </a:srgbClr>
                  </a:outerShdw>
                </a:effectLst>
              </a:rPr>
              <a:t>Setting</a:t>
            </a:r>
            <a:r>
              <a:rPr lang="en-US" sz="2800" dirty="0" smtClean="0">
                <a:effectLst>
                  <a:outerShdw blurRad="38100" dist="38100" dir="2700000" algn="tl">
                    <a:srgbClr val="000000">
                      <a:alpha val="43137"/>
                    </a:srgbClr>
                  </a:outerShdw>
                </a:effectLst>
              </a:rPr>
              <a:t> – the time and place in a story</a:t>
            </a:r>
          </a:p>
          <a:p>
            <a:endParaRPr lang="en-US" sz="2800" dirty="0">
              <a:effectLst>
                <a:outerShdw blurRad="38100" dist="38100" dir="2700000" algn="tl">
                  <a:srgbClr val="000000">
                    <a:alpha val="43137"/>
                  </a:srgbClr>
                </a:outerShdw>
              </a:effectLst>
            </a:endParaRPr>
          </a:p>
          <a:p>
            <a:r>
              <a:rPr lang="en-US" sz="2800" b="1" u="sng" dirty="0" smtClean="0">
                <a:solidFill>
                  <a:srgbClr val="FF0000"/>
                </a:solidFill>
                <a:effectLst>
                  <a:outerShdw blurRad="38100" dist="38100" dir="2700000" algn="tl">
                    <a:srgbClr val="000000">
                      <a:alpha val="43137"/>
                    </a:srgbClr>
                  </a:outerShdw>
                </a:effectLst>
              </a:rPr>
              <a:t>Mood</a:t>
            </a:r>
            <a:r>
              <a:rPr lang="en-US" sz="2800" dirty="0" smtClean="0">
                <a:solidFill>
                  <a:srgbClr val="FF0000"/>
                </a:solidFill>
                <a:effectLst>
                  <a:outerShdw blurRad="38100" dist="38100" dir="2700000" algn="tl">
                    <a:srgbClr val="000000">
                      <a:alpha val="43137"/>
                    </a:srgbClr>
                  </a:outerShdw>
                </a:effectLst>
              </a:rPr>
              <a:t> – the feeling that writing creates</a:t>
            </a:r>
            <a:endParaRPr lang="en-US"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848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effectLst>
                  <a:outerShdw blurRad="38100" dist="38100" dir="2700000" algn="tl">
                    <a:srgbClr val="000000">
                      <a:alpha val="43137"/>
                    </a:srgbClr>
                  </a:outerShdw>
                </a:effectLst>
              </a:rPr>
              <a:t>Reasons for Coming to America</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304800" y="1600200"/>
            <a:ext cx="8534400" cy="4953000"/>
          </a:xfrm>
        </p:spPr>
        <p:txBody>
          <a:bodyPr>
            <a:normAutofit/>
          </a:bodyPr>
          <a:lstStyle/>
          <a:p>
            <a:r>
              <a:rPr lang="en-US" sz="3600" dirty="0" smtClean="0">
                <a:effectLst>
                  <a:outerShdw blurRad="38100" dist="38100" dir="2700000" algn="tl">
                    <a:srgbClr val="000000">
                      <a:alpha val="43137"/>
                    </a:srgbClr>
                  </a:outerShdw>
                </a:effectLst>
              </a:rPr>
              <a:t>Escape for war</a:t>
            </a:r>
          </a:p>
          <a:p>
            <a:r>
              <a:rPr lang="en-US" sz="3600" dirty="0" smtClean="0">
                <a:effectLst>
                  <a:outerShdw blurRad="38100" dist="38100" dir="2700000" algn="tl">
                    <a:srgbClr val="000000">
                      <a:alpha val="43137"/>
                    </a:srgbClr>
                  </a:outerShdw>
                </a:effectLst>
              </a:rPr>
              <a:t>Escape from Religious persecution</a:t>
            </a:r>
          </a:p>
          <a:p>
            <a:r>
              <a:rPr lang="en-US" sz="3600" dirty="0" smtClean="0">
                <a:effectLst>
                  <a:outerShdw blurRad="38100" dist="38100" dir="2700000" algn="tl">
                    <a:srgbClr val="000000">
                      <a:alpha val="43137"/>
                    </a:srgbClr>
                  </a:outerShdw>
                </a:effectLst>
              </a:rPr>
              <a:t>Serious crop failures</a:t>
            </a:r>
          </a:p>
          <a:p>
            <a:r>
              <a:rPr lang="en-US" sz="3600" dirty="0" smtClean="0">
                <a:effectLst>
                  <a:outerShdw blurRad="38100" dist="38100" dir="2700000" algn="tl">
                    <a:srgbClr val="000000">
                      <a:alpha val="43137"/>
                    </a:srgbClr>
                  </a:outerShdw>
                </a:effectLst>
              </a:rPr>
              <a:t>Plague – 41,000 people died in London in one year!</a:t>
            </a:r>
          </a:p>
          <a:p>
            <a:r>
              <a:rPr lang="en-US" sz="3600" dirty="0" smtClean="0">
                <a:effectLst>
                  <a:outerShdw blurRad="38100" dist="38100" dir="2700000" algn="tl">
                    <a:srgbClr val="000000">
                      <a:alpha val="43137"/>
                    </a:srgbClr>
                  </a:outerShdw>
                </a:effectLst>
              </a:rPr>
              <a:t>Chance to escape from a doomed life for the poor, orphans, and criminals</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849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effectLst>
                  <a:outerShdw blurRad="38100" dist="38100" dir="2700000" algn="tl">
                    <a:srgbClr val="000000">
                      <a:alpha val="43137"/>
                    </a:srgbClr>
                  </a:outerShdw>
                </a:effectLst>
              </a:rPr>
              <a:t>Life on Board Ship</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228600" y="1600200"/>
            <a:ext cx="8686800" cy="5029200"/>
          </a:xfrm>
        </p:spPr>
        <p:txBody>
          <a:bodyPr>
            <a:normAutofit lnSpcReduction="10000"/>
          </a:bodyPr>
          <a:lstStyle/>
          <a:p>
            <a:r>
              <a:rPr lang="en-US" sz="3600" dirty="0" smtClean="0">
                <a:effectLst>
                  <a:outerShdw blurRad="38100" dist="38100" dir="2700000" algn="tl">
                    <a:srgbClr val="000000">
                      <a:alpha val="43137"/>
                    </a:srgbClr>
                  </a:outerShdw>
                </a:effectLst>
              </a:rPr>
              <a:t>Imagine standing in a small crowded elevator.  </a:t>
            </a:r>
          </a:p>
          <a:p>
            <a:r>
              <a:rPr lang="en-US" sz="3600" dirty="0" smtClean="0">
                <a:effectLst>
                  <a:outerShdw blurRad="38100" dist="38100" dir="2700000" algn="tl">
                    <a:srgbClr val="000000">
                      <a:alpha val="43137"/>
                    </a:srgbClr>
                  </a:outerShdw>
                </a:effectLst>
              </a:rPr>
              <a:t>Everyone and everything in it is damp or wet.  It smells like dirty gym socks and there area babies crying and mothers wailing</a:t>
            </a:r>
          </a:p>
          <a:p>
            <a:r>
              <a:rPr lang="en-US" sz="3600" dirty="0" smtClean="0">
                <a:effectLst>
                  <a:outerShdw blurRad="38100" dist="38100" dir="2700000" algn="tl">
                    <a:srgbClr val="000000">
                      <a:alpha val="43137"/>
                    </a:srgbClr>
                  </a:outerShdw>
                </a:effectLst>
              </a:rPr>
              <a:t>Ship going up and down constantly.</a:t>
            </a:r>
          </a:p>
          <a:p>
            <a:r>
              <a:rPr lang="en-US" sz="3600" dirty="0" smtClean="0">
                <a:effectLst>
                  <a:outerShdw blurRad="38100" dist="38100" dir="2700000" algn="tl">
                    <a:srgbClr val="000000">
                      <a:alpha val="43137"/>
                    </a:srgbClr>
                  </a:outerShdw>
                </a:effectLst>
              </a:rPr>
              <a:t>Three people have just thrown up.</a:t>
            </a:r>
          </a:p>
          <a:p>
            <a:r>
              <a:rPr lang="en-US" sz="3600" dirty="0" smtClean="0">
                <a:effectLst>
                  <a:outerShdw blurRad="38100" dist="38100" dir="2700000" algn="tl">
                    <a:srgbClr val="000000">
                      <a:alpha val="43137"/>
                    </a:srgbClr>
                  </a:outerShdw>
                </a:effectLst>
              </a:rPr>
              <a:t>All you can hear is moaning and creaking.</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130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7" name="Picture 3"/>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t="8591" b="36717"/>
          <a:stretch/>
        </p:blipFill>
        <p:spPr bwMode="auto">
          <a:xfrm>
            <a:off x="0" y="152400"/>
            <a:ext cx="9161911" cy="6526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561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effectLst>
                  <a:outerShdw blurRad="38100" dist="38100" dir="2700000" algn="tl">
                    <a:srgbClr val="000000">
                      <a:alpha val="43137"/>
                    </a:srgbClr>
                  </a:outerShdw>
                </a:effectLst>
              </a:rPr>
              <a:t>Life on Board Ship</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228600" y="1600200"/>
            <a:ext cx="8686800" cy="4953000"/>
          </a:xfrm>
        </p:spPr>
        <p:txBody>
          <a:bodyPr>
            <a:normAutofit/>
          </a:bodyPr>
          <a:lstStyle/>
          <a:p>
            <a:r>
              <a:rPr lang="en-US" sz="3200" i="1" dirty="0" smtClean="0">
                <a:effectLst>
                  <a:outerShdw blurRad="38100" dist="38100" dir="2700000" algn="tl">
                    <a:srgbClr val="000000">
                      <a:alpha val="43137"/>
                    </a:srgbClr>
                  </a:outerShdw>
                </a:effectLst>
              </a:rPr>
              <a:t>Mayflower</a:t>
            </a:r>
          </a:p>
          <a:p>
            <a:pPr marL="457200" lvl="1" indent="0">
              <a:buNone/>
            </a:pPr>
            <a:r>
              <a:rPr lang="en-US" sz="3200" i="1" dirty="0" smtClean="0">
                <a:effectLst>
                  <a:outerShdw blurRad="38100" dist="38100" dir="2700000" algn="tl">
                    <a:srgbClr val="000000">
                      <a:alpha val="43137"/>
                    </a:srgbClr>
                  </a:outerShdw>
                </a:effectLst>
              </a:rPr>
              <a:t>102 passengers + 30 crew</a:t>
            </a:r>
          </a:p>
          <a:p>
            <a:pPr marL="342900" lvl="2" indent="-342900"/>
            <a:r>
              <a:rPr lang="en-US" sz="3200" dirty="0" smtClean="0">
                <a:effectLst>
                  <a:outerShdw blurRad="38100" dist="38100" dir="2700000" algn="tl">
                    <a:srgbClr val="000000">
                      <a:alpha val="43137"/>
                    </a:srgbClr>
                  </a:outerShdw>
                </a:effectLst>
              </a:rPr>
              <a:t>Space about the size of two classrooms</a:t>
            </a:r>
          </a:p>
          <a:p>
            <a:pPr marL="342900" lvl="2" indent="-342900"/>
            <a:r>
              <a:rPr lang="en-US" sz="3200" dirty="0" smtClean="0">
                <a:effectLst>
                  <a:outerShdw blurRad="38100" dist="38100" dir="2700000" algn="tl">
                    <a:srgbClr val="000000">
                      <a:alpha val="43137"/>
                    </a:srgbClr>
                  </a:outerShdw>
                </a:effectLst>
              </a:rPr>
              <a:t>Nothing to do but sit squashed in a small space</a:t>
            </a:r>
          </a:p>
          <a:p>
            <a:pPr marL="342900" lvl="2" indent="-342900"/>
            <a:r>
              <a:rPr lang="en-US" sz="3200" dirty="0" smtClean="0">
                <a:effectLst>
                  <a:outerShdw blurRad="38100" dist="38100" dir="2700000" algn="tl">
                    <a:srgbClr val="000000">
                      <a:alpha val="43137"/>
                    </a:srgbClr>
                  </a:outerShdw>
                </a:effectLst>
              </a:rPr>
              <a:t>Bullying passengers; Bradford had him thrown overboard!</a:t>
            </a:r>
            <a:endParaRPr lang="en-US" sz="3200" dirty="0">
              <a:effectLst>
                <a:outerShdw blurRad="38100" dist="38100" dir="2700000" algn="tl">
                  <a:srgbClr val="000000">
                    <a:alpha val="43137"/>
                  </a:srgbClr>
                </a:outerShdw>
              </a:effectLst>
            </a:endParaRPr>
          </a:p>
          <a:p>
            <a:pPr marL="342900" lvl="2" indent="-342900"/>
            <a:r>
              <a:rPr lang="en-US" sz="3200" dirty="0" smtClean="0">
                <a:effectLst>
                  <a:outerShdw blurRad="38100" dist="38100" dir="2700000" algn="tl">
                    <a:srgbClr val="000000">
                      <a:alpha val="43137"/>
                    </a:srgbClr>
                  </a:outerShdw>
                </a:effectLst>
              </a:rPr>
              <a:t>Hardtack – very hard, guaranteed not to spoil; food full of weevils and maggots</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460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4786" y="-228600"/>
            <a:ext cx="594058" cy="7086600"/>
          </a:xfrm>
        </p:spPr>
        <p:txBody>
          <a:bodyPr vert="vert270">
            <a:noAutofit/>
          </a:bodyPr>
          <a:lstStyle/>
          <a:p>
            <a:pPr algn="ctr"/>
            <a:r>
              <a:rPr lang="en-US" sz="4000" dirty="0" smtClean="0">
                <a:effectLst>
                  <a:outerShdw blurRad="38100" dist="38100" dir="2700000" algn="tl">
                    <a:srgbClr val="000000">
                      <a:alpha val="43137"/>
                    </a:srgbClr>
                  </a:outerShdw>
                </a:effectLst>
              </a:rPr>
              <a:t>Attempts at Colonization</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26890" y="2362200"/>
            <a:ext cx="2944910" cy="1447800"/>
          </a:xfrm>
        </p:spPr>
        <p:txBody>
          <a:bodyPr vert="horz"/>
          <a:lstStyle/>
          <a:p>
            <a:r>
              <a:rPr lang="en-US" dirty="0" smtClean="0"/>
              <a:t>1585 Roanoke (Virginia Colony)</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6" t="1838" r="-11392"/>
          <a:stretch/>
        </p:blipFill>
        <p:spPr bwMode="auto">
          <a:xfrm>
            <a:off x="2971800" y="-1379037"/>
            <a:ext cx="5620015" cy="9463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45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797441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8294786" y="-228600"/>
            <a:ext cx="594058" cy="7086600"/>
          </a:xfrm>
        </p:spPr>
        <p:txBody>
          <a:bodyPr vert="vert270">
            <a:noAutofit/>
          </a:bodyPr>
          <a:lstStyle/>
          <a:p>
            <a:pPr algn="ctr"/>
            <a:r>
              <a:rPr lang="en-US" sz="4000" dirty="0" smtClean="0">
                <a:effectLst>
                  <a:outerShdw blurRad="38100" dist="38100" dir="2700000" algn="tl">
                    <a:srgbClr val="000000">
                      <a:alpha val="43137"/>
                    </a:srgbClr>
                  </a:outerShdw>
                </a:effectLst>
              </a:rPr>
              <a:t>Attempts at Colonization</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0047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Attempts at Colonization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890062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8397542" y="-228600"/>
            <a:ext cx="594058" cy="7086600"/>
          </a:xfrm>
          <a:prstGeom prst="rect">
            <a:avLst/>
          </a:prstGeom>
        </p:spPr>
        <p:txBody>
          <a:bodyPr vert="vert270" lIns="91440" tIns="45720" rIns="91440" bIns="45720" rtlCol="0" anchor="b" anchorCtr="0">
            <a:no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sz="4000" dirty="0" smtClean="0">
                <a:effectLst>
                  <a:outerShdw blurRad="38100" dist="38100" dir="2700000" algn="tl">
                    <a:srgbClr val="000000">
                      <a:alpha val="43137"/>
                    </a:srgbClr>
                  </a:outerShdw>
                </a:effectLst>
              </a:rPr>
              <a:t>Attempts at Colonization</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1256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Attempts at Colonization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04" y="4572"/>
            <a:ext cx="8540096" cy="6853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8305800" y="-228600"/>
            <a:ext cx="594058" cy="7086600"/>
          </a:xfrm>
          <a:prstGeom prst="rect">
            <a:avLst/>
          </a:prstGeom>
        </p:spPr>
        <p:txBody>
          <a:bodyPr vert="vert270" lIns="91440" tIns="45720" rIns="91440" bIns="45720" rtlCol="0" anchor="b" anchorCtr="0">
            <a:no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sz="4000" dirty="0" smtClean="0">
                <a:effectLst>
                  <a:outerShdw blurRad="38100" dist="38100" dir="2700000" algn="tl">
                    <a:srgbClr val="000000">
                      <a:alpha val="43137"/>
                    </a:srgbClr>
                  </a:outerShdw>
                </a:effectLst>
              </a:rPr>
              <a:t>Attempts at Colonization</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21116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221</TotalTime>
  <Words>470</Words>
  <Application>Microsoft Office PowerPoint</Application>
  <PresentationFormat>On-screen Show (4:3)</PresentationFormat>
  <Paragraphs>64</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Candara</vt:lpstr>
      <vt:lpstr>Tahoma</vt:lpstr>
      <vt:lpstr>Tunga</vt:lpstr>
      <vt:lpstr>Soho</vt:lpstr>
      <vt:lpstr>Early American Literature</vt:lpstr>
      <vt:lpstr>Reasons for Coming to America</vt:lpstr>
      <vt:lpstr>Life on Board Ship</vt:lpstr>
      <vt:lpstr>PowerPoint Presentation</vt:lpstr>
      <vt:lpstr>Life on Board Ship</vt:lpstr>
      <vt:lpstr>Attempts at Colonization</vt:lpstr>
      <vt:lpstr>Attempts at Colonization</vt:lpstr>
      <vt:lpstr>Attempts at Colonization</vt:lpstr>
      <vt:lpstr>Attempts at Colonization</vt:lpstr>
      <vt:lpstr>The History of Plymouth Plantation</vt:lpstr>
      <vt:lpstr>Literary Terms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American Literature</dc:title>
  <dc:creator>Karen</dc:creator>
  <cp:lastModifiedBy>Karen Milano</cp:lastModifiedBy>
  <cp:revision>17</cp:revision>
  <cp:lastPrinted>2015-08-20T16:32:58Z</cp:lastPrinted>
  <dcterms:created xsi:type="dcterms:W3CDTF">2015-08-19T23:40:44Z</dcterms:created>
  <dcterms:modified xsi:type="dcterms:W3CDTF">2015-08-20T16:37:32Z</dcterms:modified>
</cp:coreProperties>
</file>