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57" r:id="rId7"/>
    <p:sldId id="265" r:id="rId8"/>
    <p:sldId id="263" r:id="rId9"/>
    <p:sldId id="264" r:id="rId10"/>
    <p:sldId id="266" r:id="rId11"/>
    <p:sldId id="258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1" d="100"/>
          <a:sy n="71" d="100"/>
        </p:scale>
        <p:origin x="3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60B5-1999-4489-82F6-C05E6008B5BF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B8C0-79B7-4F14-8AE3-A57C4FC0C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78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60B5-1999-4489-82F6-C05E6008B5BF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B8C0-79B7-4F14-8AE3-A57C4FC0C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57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60B5-1999-4489-82F6-C05E6008B5BF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B8C0-79B7-4F14-8AE3-A57C4FC0C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972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60B5-1999-4489-82F6-C05E6008B5BF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B8C0-79B7-4F14-8AE3-A57C4FC0C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025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60B5-1999-4489-82F6-C05E6008B5BF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B8C0-79B7-4F14-8AE3-A57C4FC0C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309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60B5-1999-4489-82F6-C05E6008B5BF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B8C0-79B7-4F14-8AE3-A57C4FC0C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85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60B5-1999-4489-82F6-C05E6008B5BF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B8C0-79B7-4F14-8AE3-A57C4FC0C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815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60B5-1999-4489-82F6-C05E6008B5BF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B8C0-79B7-4F14-8AE3-A57C4FC0C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113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60B5-1999-4489-82F6-C05E6008B5BF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B8C0-79B7-4F14-8AE3-A57C4FC0C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6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60B5-1999-4489-82F6-C05E6008B5BF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B8C0-79B7-4F14-8AE3-A57C4FC0C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239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60B5-1999-4489-82F6-C05E6008B5BF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B8C0-79B7-4F14-8AE3-A57C4FC0C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040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060B5-1999-4489-82F6-C05E6008B5BF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DB8C0-79B7-4F14-8AE3-A57C4FC0C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704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Building Confidence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Understanding Stage Fright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684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 . . of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Accepting yourself for what/who you are</a:t>
            </a:r>
          </a:p>
          <a:p>
            <a:endParaRPr lang="en-US" sz="3600" dirty="0"/>
          </a:p>
          <a:p>
            <a:r>
              <a:rPr lang="en-US" sz="3600" dirty="0" smtClean="0"/>
              <a:t>Don’t think you have to be perfect</a:t>
            </a:r>
          </a:p>
          <a:p>
            <a:endParaRPr lang="en-US" sz="3600" dirty="0"/>
          </a:p>
          <a:p>
            <a:r>
              <a:rPr lang="en-US" sz="3600" dirty="0" smtClean="0"/>
              <a:t>Build a confidence that stresses your uniqueness and emphasizes your own personal potential – self-esteem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0051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Building Confidence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Examining the Planks of Confidence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7590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Have something worthwhile to say</a:t>
            </a:r>
          </a:p>
          <a:p>
            <a:pPr lvl="1"/>
            <a:r>
              <a:rPr lang="en-US" sz="3600" dirty="0" smtClean="0"/>
              <a:t>Share a message that contains facts and pertinent evidence</a:t>
            </a:r>
          </a:p>
          <a:p>
            <a:pPr lvl="1"/>
            <a:r>
              <a:rPr lang="en-US" sz="3600" dirty="0" smtClean="0"/>
              <a:t>Relevant message that builds on solid content</a:t>
            </a:r>
          </a:p>
          <a:p>
            <a:pPr lvl="2"/>
            <a:r>
              <a:rPr lang="en-US" sz="3200" dirty="0" smtClean="0"/>
              <a:t>Library, Internet, newspapers, current magazines, interview of someone knowledgeable, news, eductional programs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700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Have some type of an outline that is easy for both you and your audience to follow</a:t>
            </a:r>
          </a:p>
          <a:p>
            <a:pPr lvl="1"/>
            <a:r>
              <a:rPr lang="en-US" sz="3200" dirty="0" smtClean="0"/>
              <a:t>Logical format</a:t>
            </a:r>
          </a:p>
          <a:p>
            <a:pPr lvl="1"/>
            <a:r>
              <a:rPr lang="en-US" sz="3200" dirty="0" smtClean="0"/>
              <a:t>Main idea or main point being adddressed</a:t>
            </a:r>
          </a:p>
          <a:p>
            <a:pPr lvl="1"/>
            <a:r>
              <a:rPr lang="en-US" sz="3200" dirty="0" smtClean="0"/>
              <a:t>Clear areas of analysis</a:t>
            </a:r>
          </a:p>
          <a:p>
            <a:pPr lvl="1"/>
            <a:r>
              <a:rPr lang="en-US" sz="3200" dirty="0" smtClean="0"/>
              <a:t>Supporting evidence that fits</a:t>
            </a:r>
          </a:p>
          <a:p>
            <a:pPr lvl="1"/>
            <a:r>
              <a:rPr lang="en-US" sz="3200" dirty="0" smtClean="0"/>
              <a:t>Introduction leads to thesis statement</a:t>
            </a:r>
          </a:p>
          <a:p>
            <a:pPr lvl="1"/>
            <a:r>
              <a:rPr lang="en-US" sz="3200" dirty="0" smtClean="0"/>
              <a:t>Conclusion that summarizes the areas of analysis and provides some ending emotional appeal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62070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Jot down your ideas in a brief, directred (preferably outlined) form</a:t>
            </a:r>
          </a:p>
          <a:p>
            <a:pPr lvl="1"/>
            <a:r>
              <a:rPr lang="en-US" sz="3200" dirty="0" smtClean="0"/>
              <a:t>Provide you with memory springboard – key word or phrase that reminds you of where ou are where you should be going in your speech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5670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FREINDLINESS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Be Congenial</a:t>
            </a:r>
          </a:p>
          <a:p>
            <a:pPr lvl="1"/>
            <a:r>
              <a:rPr lang="en-US" sz="3200" dirty="0" smtClean="0"/>
              <a:t>Convey warm, friendly attitude</a:t>
            </a:r>
          </a:p>
          <a:p>
            <a:pPr lvl="1"/>
            <a:r>
              <a:rPr lang="en-US" sz="3200" dirty="0" smtClean="0"/>
              <a:t>Be likable</a:t>
            </a:r>
          </a:p>
          <a:p>
            <a:pPr lvl="1"/>
            <a:r>
              <a:rPr lang="en-US" sz="3200" dirty="0" smtClean="0"/>
              <a:t>An audience that likes you is more likely to be receptive to your message</a:t>
            </a:r>
            <a:endParaRPr lang="en-US" sz="32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93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5388"/>
            <a:ext cx="10515600" cy="543261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Getting off to a good start with audience’s perception of you</a:t>
            </a:r>
          </a:p>
          <a:p>
            <a:pPr lvl="1"/>
            <a:r>
              <a:rPr lang="en-US" sz="3200" dirty="0" smtClean="0"/>
              <a:t>Facial expressions</a:t>
            </a:r>
          </a:p>
          <a:p>
            <a:pPr lvl="1"/>
            <a:r>
              <a:rPr lang="en-US" sz="3200" dirty="0" smtClean="0"/>
              <a:t>The way you are dressed</a:t>
            </a:r>
          </a:p>
          <a:p>
            <a:pPr lvl="2"/>
            <a:r>
              <a:rPr lang="en-US" sz="2800" dirty="0" smtClean="0"/>
              <a:t>If you expect to be taken seriously as a speaker, never allow your clothing, hair, makeup, or jewelry tot get in the way of your message</a:t>
            </a:r>
          </a:p>
          <a:p>
            <a:pPr lvl="2"/>
            <a:r>
              <a:rPr lang="en-US" sz="2800" dirty="0" smtClean="0"/>
              <a:t>Can draw attention to your main purpose: effective communicaiton</a:t>
            </a:r>
          </a:p>
          <a:p>
            <a:pPr lvl="2"/>
            <a:r>
              <a:rPr lang="en-US" sz="2800" dirty="0" smtClean="0"/>
              <a:t>Showing the audience members that you took the time to look good for them means that you respect them</a:t>
            </a: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26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DEDICATION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PRACTICE! PRACTICE! PRACTICE!</a:t>
            </a:r>
          </a:p>
          <a:p>
            <a:pPr lvl="1"/>
            <a:r>
              <a:rPr lang="en-US" sz="3200" dirty="0" smtClean="0"/>
              <a:t>You have to get used to the sound of your own voice and speak as often as you can.</a:t>
            </a:r>
          </a:p>
          <a:p>
            <a:pPr lvl="1"/>
            <a:r>
              <a:rPr lang="en-US" sz="3200" dirty="0" smtClean="0"/>
              <a:t>looking at people while speaking</a:t>
            </a:r>
          </a:p>
          <a:p>
            <a:pPr lvl="1"/>
            <a:r>
              <a:rPr lang="en-US" sz="3200" dirty="0" smtClean="0"/>
              <a:t>your getsures</a:t>
            </a:r>
          </a:p>
          <a:p>
            <a:pPr lvl="1"/>
            <a:r>
              <a:rPr lang="en-US" sz="3200" dirty="0" smtClean="0"/>
              <a:t>Moving to see how your body feels while taking a step</a:t>
            </a:r>
          </a:p>
          <a:p>
            <a:pPr lvl="1"/>
            <a:r>
              <a:rPr lang="en-US" sz="3200" dirty="0" smtClean="0"/>
              <a:t>Will feel more confident because you’ve already done it!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9120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EMPATHY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Having a sincere understanding of the feelings, thoughts, and motives of others</a:t>
            </a:r>
          </a:p>
          <a:p>
            <a:pPr lvl="1"/>
            <a:r>
              <a:rPr lang="en-US" sz="3200" dirty="0" smtClean="0"/>
              <a:t>Stop and think:</a:t>
            </a:r>
          </a:p>
          <a:p>
            <a:pPr lvl="2"/>
            <a:r>
              <a:rPr lang="en-US" sz="2800" dirty="0" smtClean="0"/>
              <a:t>What are they thinking?</a:t>
            </a:r>
          </a:p>
          <a:p>
            <a:pPr lvl="2"/>
            <a:r>
              <a:rPr lang="en-US" sz="2800" dirty="0" smtClean="0"/>
              <a:t>Could they be facing problems at home?</a:t>
            </a:r>
          </a:p>
          <a:p>
            <a:pPr lvl="2"/>
            <a:r>
              <a:rPr lang="en-US" sz="2800" dirty="0" smtClean="0"/>
              <a:t>Problems with boyfriends o girlfriends?</a:t>
            </a:r>
          </a:p>
          <a:p>
            <a:pPr marL="228600" lvl="2">
              <a:spcBef>
                <a:spcPts val="1000"/>
              </a:spcBef>
            </a:pPr>
            <a:r>
              <a:rPr lang="en-US" sz="3600" dirty="0"/>
              <a:t>Will help you understand your audience’s feedback better</a:t>
            </a:r>
          </a:p>
        </p:txBody>
      </p:sp>
    </p:spTree>
    <p:extLst>
      <p:ext uri="{BB962C8B-B14F-4D97-AF65-F5344CB8AC3E}">
        <p14:creationId xmlns:p14="http://schemas.microsoft.com/office/powerpoint/2010/main" val="53842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Apply some originality – shows you are a creative, intelligent speaker</a:t>
            </a:r>
          </a:p>
          <a:p>
            <a:r>
              <a:rPr lang="en-US" sz="3600" dirty="0" smtClean="0"/>
              <a:t>Taking a different approach to discussing your topic in a unique way:</a:t>
            </a:r>
          </a:p>
          <a:p>
            <a:pPr lvl="1"/>
            <a:r>
              <a:rPr lang="en-US" sz="3200" dirty="0" smtClean="0"/>
              <a:t>Clever anecdote</a:t>
            </a:r>
          </a:p>
          <a:p>
            <a:pPr lvl="1"/>
            <a:r>
              <a:rPr lang="en-US" sz="3200" dirty="0" smtClean="0"/>
              <a:t>Meaningful quotation</a:t>
            </a:r>
          </a:p>
          <a:p>
            <a:pPr lvl="1"/>
            <a:r>
              <a:rPr lang="en-US" sz="3200" dirty="0" smtClean="0"/>
              <a:t>Charts, graphs, artwork that reinforces your point</a:t>
            </a:r>
          </a:p>
          <a:p>
            <a:pPr lvl="1"/>
            <a:r>
              <a:rPr lang="en-US" sz="3200" dirty="0" smtClean="0"/>
              <a:t>Personal story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5178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Fear?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Biological process that allows to have the necessary energy to do a job that really matters – adrenaline rush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Phobia – persistent irrational fear that can stop you from doing things</a:t>
            </a:r>
          </a:p>
          <a:p>
            <a:endParaRPr lang="en-US" dirty="0"/>
          </a:p>
          <a:p>
            <a:r>
              <a:rPr lang="en-US" dirty="0" smtClean="0"/>
              <a:t>AKA – Stage Fright – Communication Apprehension</a:t>
            </a:r>
          </a:p>
        </p:txBody>
      </p:sp>
    </p:spTree>
    <p:extLst>
      <p:ext uri="{BB962C8B-B14F-4D97-AF65-F5344CB8AC3E}">
        <p14:creationId xmlns:p14="http://schemas.microsoft.com/office/powerpoint/2010/main" val="962497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32841"/>
          </a:xfrm>
        </p:spPr>
        <p:txBody>
          <a:bodyPr>
            <a:normAutofit fontScale="92500"/>
          </a:bodyPr>
          <a:lstStyle/>
          <a:p>
            <a:r>
              <a:rPr lang="en-US" sz="3600" dirty="0" smtClean="0"/>
              <a:t>Believe in what you say</a:t>
            </a:r>
          </a:p>
          <a:p>
            <a:pPr lvl="1"/>
            <a:r>
              <a:rPr lang="en-US" sz="3500" dirty="0" smtClean="0"/>
              <a:t>Know what your principles are and have the courage to stand up and voice them</a:t>
            </a:r>
          </a:p>
          <a:p>
            <a:pPr lvl="1"/>
            <a:endParaRPr lang="en-US" dirty="0"/>
          </a:p>
          <a:p>
            <a:pPr marL="228600" lvl="1"/>
            <a:r>
              <a:rPr lang="en-US" sz="3600" dirty="0" smtClean="0"/>
              <a:t>Instead of “My Summer Vacation,” what about a single thing like Michelangelo and how he has inspired you in art.</a:t>
            </a:r>
          </a:p>
          <a:p>
            <a:pPr marL="228600" lvl="1"/>
            <a:endParaRPr lang="en-US" dirty="0"/>
          </a:p>
          <a:p>
            <a:pPr marL="228600" lvl="1"/>
            <a:r>
              <a:rPr lang="en-US" sz="3600" dirty="0" smtClean="0"/>
              <a:t>Instead of “My Friends,” what about an elederly couple down the street whom you have seen firsthand show the value of kindness, touch, a smile and compassion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3523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NTHUSIASM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7241"/>
            <a:ext cx="10515600" cy="500594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GET FIRED UP!!!</a:t>
            </a:r>
          </a:p>
          <a:p>
            <a:r>
              <a:rPr lang="en-US" sz="3600" dirty="0" smtClean="0"/>
              <a:t>Inspire your audience by showing them that you are fired up in tow ways:</a:t>
            </a:r>
          </a:p>
          <a:p>
            <a:pPr lvl="1"/>
            <a:r>
              <a:rPr lang="en-US" sz="3200" dirty="0" smtClean="0"/>
              <a:t>Intellectually – your mind is sharp and alert</a:t>
            </a:r>
          </a:p>
          <a:p>
            <a:pPr lvl="1"/>
            <a:r>
              <a:rPr lang="en-US" sz="3200" dirty="0" smtClean="0"/>
              <a:t>Physically – your body is actively involved</a:t>
            </a:r>
          </a:p>
          <a:p>
            <a:pPr marL="228600" lvl="1">
              <a:spcBef>
                <a:spcPts val="1000"/>
              </a:spcBef>
            </a:pPr>
            <a:r>
              <a:rPr lang="en-US" sz="3600" dirty="0"/>
              <a:t>If you can keep your cool, yet show </a:t>
            </a:r>
            <a:r>
              <a:rPr lang="en-US" sz="3600" dirty="0" smtClean="0"/>
              <a:t>youu </a:t>
            </a:r>
            <a:r>
              <a:rPr lang="en-US" sz="3600" dirty="0"/>
              <a:t>audience members that you are excited about sharing your message, then you are sure to become a more confident communicator.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0799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does it affect?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49987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EVERYONE!!!</a:t>
            </a:r>
          </a:p>
          <a:p>
            <a:pPr lvl="1"/>
            <a:r>
              <a:rPr lang="en-US" sz="3200" dirty="0" smtClean="0"/>
              <a:t>Winston Churchill – totally blanked while delivering a memorized speech to Parliament</a:t>
            </a:r>
          </a:p>
          <a:p>
            <a:pPr lvl="1"/>
            <a:r>
              <a:rPr lang="en-US" sz="3200" dirty="0" smtClean="0"/>
              <a:t>singer Carly Simon – virtually disappeared frm the music scent because of her fear of performing in front of live audiences</a:t>
            </a:r>
          </a:p>
          <a:p>
            <a:pPr lvl="1"/>
            <a:r>
              <a:rPr lang="en-US" sz="3200" dirty="0" smtClean="0"/>
              <a:t>California municipal judge – permanent disability because he couldn’t face speaking in front of his courtroom</a:t>
            </a:r>
          </a:p>
          <a:p>
            <a:pPr lvl="1"/>
            <a:r>
              <a:rPr lang="en-US" sz="3200" dirty="0" smtClean="0"/>
              <a:t>TV weatherman Willard Scott – hyperventilated in front of millions</a:t>
            </a:r>
          </a:p>
        </p:txBody>
      </p:sp>
    </p:spTree>
    <p:extLst>
      <p:ext uri="{BB962C8B-B14F-4D97-AF65-F5344CB8AC3E}">
        <p14:creationId xmlns:p14="http://schemas.microsoft.com/office/powerpoint/2010/main" val="1951628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it can affect You, too!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sz="3600" dirty="0" smtClean="0"/>
              <a:t>When:</a:t>
            </a:r>
          </a:p>
          <a:p>
            <a:pPr lvl="1"/>
            <a:r>
              <a:rPr lang="en-US" sz="3200" dirty="0" smtClean="0"/>
              <a:t>Interviewing for a job</a:t>
            </a:r>
          </a:p>
          <a:p>
            <a:pPr lvl="1"/>
            <a:r>
              <a:rPr lang="en-US" sz="3200" dirty="0" smtClean="0"/>
              <a:t>Meeting people for the first time</a:t>
            </a:r>
          </a:p>
          <a:p>
            <a:pPr lvl="1"/>
            <a:r>
              <a:rPr lang="en-US" sz="3200" dirty="0" smtClean="0"/>
              <a:t>Answering a question in class</a:t>
            </a:r>
          </a:p>
          <a:p>
            <a:pPr lvl="1"/>
            <a:r>
              <a:rPr lang="en-US" sz="3200" dirty="0" smtClean="0"/>
              <a:t>Speaking at a commnity function</a:t>
            </a:r>
          </a:p>
          <a:p>
            <a:pPr lvl="1"/>
            <a:r>
              <a:rPr lang="en-US" sz="3200" dirty="0" smtClean="0"/>
              <a:t>Explaining a task to coworkers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102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6079"/>
            <a:ext cx="10515600" cy="1325563"/>
          </a:xfrm>
        </p:spPr>
        <p:txBody>
          <a:bodyPr/>
          <a:lstStyle/>
          <a:p>
            <a:r>
              <a:rPr lang="en-US" dirty="0" smtClean="0"/>
              <a:t>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Upset stomach</a:t>
            </a:r>
          </a:p>
          <a:p>
            <a:r>
              <a:rPr lang="en-US" dirty="0" smtClean="0"/>
              <a:t>Flushed face</a:t>
            </a:r>
          </a:p>
          <a:p>
            <a:r>
              <a:rPr lang="en-US" dirty="0" smtClean="0"/>
              <a:t>Dizziness</a:t>
            </a:r>
          </a:p>
          <a:p>
            <a:r>
              <a:rPr lang="en-US" dirty="0" smtClean="0"/>
              <a:t>Fast heartbeat</a:t>
            </a:r>
          </a:p>
          <a:p>
            <a:r>
              <a:rPr lang="en-US" dirty="0" smtClean="0"/>
              <a:t>Shortness of breath</a:t>
            </a:r>
          </a:p>
          <a:p>
            <a:r>
              <a:rPr lang="en-US" dirty="0" smtClean="0"/>
              <a:t>Excessive prespiration</a:t>
            </a:r>
          </a:p>
          <a:p>
            <a:r>
              <a:rPr lang="en-US" dirty="0" smtClean="0"/>
              <a:t>Wobbly legs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51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Building Confidence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Extablishing Accurate Perception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58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Gaining an awareness and understanding of a person, an idea, or a situation where you discove how they (and you) see things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03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 . . of the 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Audiences often unaware of a speaker’s nervousness</a:t>
            </a:r>
          </a:p>
          <a:p>
            <a:pPr lvl="1"/>
            <a:r>
              <a:rPr lang="en-US" sz="3200" dirty="0" smtClean="0"/>
              <a:t>Studies on how well an audience perceives anxiety should comfort nervous speakers. Researchers have found that most report nticing little or no anxiety in a speaker.  Even indivuduals are trained to detect anxiety cues and are instructed to look for them, tere is little correlation between thir evalaitons and how anxious speakers actually felt.</a:t>
            </a:r>
          </a:p>
          <a:p>
            <a:pPr lvl="3"/>
            <a:r>
              <a:rPr lang="en-US" i="1" dirty="0" smtClean="0"/>
              <a:t>Psychology Today</a:t>
            </a:r>
            <a:r>
              <a:rPr lang="en-US" dirty="0" smtClean="0"/>
              <a:t> Michael T. Motley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8202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. . . </a:t>
            </a:r>
            <a:r>
              <a:rPr lang="en-US" dirty="0"/>
              <a:t>o</a:t>
            </a:r>
            <a:r>
              <a:rPr lang="en-US" dirty="0" smtClean="0"/>
              <a:t>f the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Your chance to say something meaningful to others</a:t>
            </a:r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An extension of your ersonality and of your feelings, likes and dislikes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9655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859</Words>
  <Application>Microsoft Office PowerPoint</Application>
  <PresentationFormat>Widescreen</PresentationFormat>
  <Paragraphs>111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Building Confidence</vt:lpstr>
      <vt:lpstr>What is Fear?</vt:lpstr>
      <vt:lpstr>Who does it affect? </vt:lpstr>
      <vt:lpstr>So it can affect You, too!</vt:lpstr>
      <vt:lpstr>Symptoms</vt:lpstr>
      <vt:lpstr>Building Confidence</vt:lpstr>
      <vt:lpstr>Perception</vt:lpstr>
      <vt:lpstr>. . . of the Audience</vt:lpstr>
      <vt:lpstr> . . . of the Speech</vt:lpstr>
      <vt:lpstr>. . . of Yourself</vt:lpstr>
      <vt:lpstr>Building Confidence</vt:lpstr>
      <vt:lpstr>CONTENT</vt:lpstr>
      <vt:lpstr>ORGANIZATION</vt:lpstr>
      <vt:lpstr>NOTES</vt:lpstr>
      <vt:lpstr>FREINDLINESS</vt:lpstr>
      <vt:lpstr>IMPRESSION</vt:lpstr>
      <vt:lpstr>DEDICATION</vt:lpstr>
      <vt:lpstr>EMPATHY</vt:lpstr>
      <vt:lpstr>NEWNESS</vt:lpstr>
      <vt:lpstr>CONVICTION</vt:lpstr>
      <vt:lpstr>ENTHUSIASM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Confidence</dc:title>
  <dc:creator>Karen Milano</dc:creator>
  <cp:lastModifiedBy>Karen Milano</cp:lastModifiedBy>
  <cp:revision>8</cp:revision>
  <dcterms:created xsi:type="dcterms:W3CDTF">2015-01-26T17:29:14Z</dcterms:created>
  <dcterms:modified xsi:type="dcterms:W3CDTF">2015-01-27T20:01:21Z</dcterms:modified>
</cp:coreProperties>
</file>